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8" r:id="rId5"/>
    <p:sldId id="259" r:id="rId6"/>
    <p:sldId id="260" r:id="rId7"/>
    <p:sldId id="261" r:id="rId8"/>
    <p:sldId id="262" r:id="rId9"/>
    <p:sldId id="263" r:id="rId10"/>
    <p:sldId id="264" r:id="rId11"/>
    <p:sldId id="265" r:id="rId12"/>
    <p:sldId id="267" r:id="rId13"/>
    <p:sldId id="268" r:id="rId14"/>
    <p:sldId id="269" r:id="rId15"/>
    <p:sldId id="270" r:id="rId16"/>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6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971DF2CF-7355-49E0-B16C-072A8E143CE1}" type="datetimeFigureOut">
              <a:rPr lang="sk-SK" smtClean="0"/>
              <a:pPr/>
              <a:t>31.03.2020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F36272D8-4562-4963-AD22-C0C572DBC83F}"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971DF2CF-7355-49E0-B16C-072A8E143CE1}" type="datetimeFigureOut">
              <a:rPr lang="sk-SK" smtClean="0"/>
              <a:pPr/>
              <a:t>31.03.2020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F36272D8-4562-4963-AD22-C0C572DBC83F}"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971DF2CF-7355-49E0-B16C-072A8E143CE1}" type="datetimeFigureOut">
              <a:rPr lang="sk-SK" smtClean="0"/>
              <a:pPr/>
              <a:t>31.03.2020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F36272D8-4562-4963-AD22-C0C572DBC83F}"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971DF2CF-7355-49E0-B16C-072A8E143CE1}" type="datetimeFigureOut">
              <a:rPr lang="sk-SK" smtClean="0"/>
              <a:pPr/>
              <a:t>31.03.2020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F36272D8-4562-4963-AD22-C0C572DBC83F}"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971DF2CF-7355-49E0-B16C-072A8E143CE1}" type="datetimeFigureOut">
              <a:rPr lang="sk-SK" smtClean="0"/>
              <a:pPr/>
              <a:t>31.03.2020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F36272D8-4562-4963-AD22-C0C572DBC83F}"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971DF2CF-7355-49E0-B16C-072A8E143CE1}" type="datetimeFigureOut">
              <a:rPr lang="sk-SK" smtClean="0"/>
              <a:pPr/>
              <a:t>31.03.2020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F36272D8-4562-4963-AD22-C0C572DBC83F}"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971DF2CF-7355-49E0-B16C-072A8E143CE1}" type="datetimeFigureOut">
              <a:rPr lang="sk-SK" smtClean="0"/>
              <a:pPr/>
              <a:t>31.03.2020</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F36272D8-4562-4963-AD22-C0C572DBC83F}"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971DF2CF-7355-49E0-B16C-072A8E143CE1}" type="datetimeFigureOut">
              <a:rPr lang="sk-SK" smtClean="0"/>
              <a:pPr/>
              <a:t>31.03.2020</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F36272D8-4562-4963-AD22-C0C572DBC83F}"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971DF2CF-7355-49E0-B16C-072A8E143CE1}" type="datetimeFigureOut">
              <a:rPr lang="sk-SK" smtClean="0"/>
              <a:pPr/>
              <a:t>31.03.2020</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F36272D8-4562-4963-AD22-C0C572DBC83F}"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971DF2CF-7355-49E0-B16C-072A8E143CE1}" type="datetimeFigureOut">
              <a:rPr lang="sk-SK" smtClean="0"/>
              <a:pPr/>
              <a:t>31.03.2020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F36272D8-4562-4963-AD22-C0C572DBC83F}"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971DF2CF-7355-49E0-B16C-072A8E143CE1}" type="datetimeFigureOut">
              <a:rPr lang="sk-SK" smtClean="0"/>
              <a:pPr/>
              <a:t>31.03.2020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F36272D8-4562-4963-AD22-C0C572DBC83F}"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1DF2CF-7355-49E0-B16C-072A8E143CE1}" type="datetimeFigureOut">
              <a:rPr lang="sk-SK" smtClean="0"/>
              <a:pPr/>
              <a:t>31.03.2020</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272D8-4562-4963-AD22-C0C572DBC83F}"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sk.wikiquote.org/wiki/List" TargetMode="External"/><Relationship Id="rId13" Type="http://schemas.openxmlformats.org/officeDocument/2006/relationships/hyperlink" Target="https://sk.wikiquote.org/wiki/T%C3%BA%C5%BEba" TargetMode="External"/><Relationship Id="rId18" Type="http://schemas.openxmlformats.org/officeDocument/2006/relationships/hyperlink" Target="https://sk.wikiquote.org/wiki/De%C5%88" TargetMode="External"/><Relationship Id="rId26" Type="http://schemas.openxmlformats.org/officeDocument/2006/relationships/hyperlink" Target="https://sk.wikiquote.org/wiki/Energia" TargetMode="External"/><Relationship Id="rId3" Type="http://schemas.openxmlformats.org/officeDocument/2006/relationships/hyperlink" Target="https://sk.wikiquote.org/wiki/Plachta" TargetMode="External"/><Relationship Id="rId21" Type="http://schemas.openxmlformats.org/officeDocument/2006/relationships/hyperlink" Target="https://sk.wikiquote.org/wiki/Pr%C3%ADliv" TargetMode="External"/><Relationship Id="rId7" Type="http://schemas.openxmlformats.org/officeDocument/2006/relationships/hyperlink" Target="https://sk.wikiquote.org/wiki/Antoine_de_Saint-Exup%C3%A9ry" TargetMode="External"/><Relationship Id="rId12" Type="http://schemas.openxmlformats.org/officeDocument/2006/relationships/hyperlink" Target="https://sk.wikiquote.org/wiki/%C5%BDena" TargetMode="External"/><Relationship Id="rId17" Type="http://schemas.openxmlformats.org/officeDocument/2006/relationships/hyperlink" Target="https://sk.wikiquote.org/wiki/Gaius_Valerius_Catullus" TargetMode="External"/><Relationship Id="rId25" Type="http://schemas.openxmlformats.org/officeDocument/2006/relationships/hyperlink" Target="https://sk.wikiquote.org/wiki/Vyu%C5%BE%C3%ADvanie" TargetMode="External"/><Relationship Id="rId2" Type="http://schemas.openxmlformats.org/officeDocument/2006/relationships/hyperlink" Target="https://sk.wikiquote.org/wiki/Trhanie" TargetMode="External"/><Relationship Id="rId16" Type="http://schemas.openxmlformats.org/officeDocument/2006/relationships/hyperlink" Target="https://sk.wikiquote.org/wiki/Voda" TargetMode="External"/><Relationship Id="rId20" Type="http://schemas.openxmlformats.org/officeDocument/2006/relationships/hyperlink" Target="https://sk.wikiquote.org/wiki/Vlna" TargetMode="External"/><Relationship Id="rId29" Type="http://schemas.openxmlformats.org/officeDocument/2006/relationships/hyperlink" Target="https://sk.wikiquote.org/wiki/Siatie" TargetMode="External"/><Relationship Id="rId1" Type="http://schemas.openxmlformats.org/officeDocument/2006/relationships/slideLayout" Target="../slideLayouts/slideLayout2.xml"/><Relationship Id="rId6" Type="http://schemas.openxmlformats.org/officeDocument/2006/relationships/hyperlink" Target="https://sk.wikiquote.org/wiki/Kr%C3%ADdlo" TargetMode="External"/><Relationship Id="rId11" Type="http://schemas.openxmlformats.org/officeDocument/2006/relationships/hyperlink" Target="https://sk.wikiquote.org/wiki/Hovori%C5%A5" TargetMode="External"/><Relationship Id="rId24" Type="http://schemas.openxmlformats.org/officeDocument/2006/relationships/hyperlink" Target="https://sk.wikiquote.org/wiki/U%C4%8Denie" TargetMode="External"/><Relationship Id="rId5" Type="http://schemas.openxmlformats.org/officeDocument/2006/relationships/hyperlink" Target="https://sk.wikiquote.org/wiki/Tvar" TargetMode="External"/><Relationship Id="rId15" Type="http://schemas.openxmlformats.org/officeDocument/2006/relationships/hyperlink" Target="https://sk.wikiquote.org/wiki/P%C3%ADsanie" TargetMode="External"/><Relationship Id="rId23" Type="http://schemas.openxmlformats.org/officeDocument/2006/relationships/hyperlink" Target="https://sk.wikiquote.org/wiki/Pr%C3%AD%C5%A5a%C5%BElivos%C5%A5" TargetMode="External"/><Relationship Id="rId28" Type="http://schemas.openxmlformats.org/officeDocument/2006/relationships/hyperlink" Target="https://sk.wikiquote.org/wiki/Pierre_Teilhard_de_Chardin" TargetMode="External"/><Relationship Id="rId10" Type="http://schemas.openxmlformats.org/officeDocument/2006/relationships/hyperlink" Target="https://sk.wikiquote.org/wiki/Slovensk%C3%A9_pr%C3%ADslovia" TargetMode="External"/><Relationship Id="rId19" Type="http://schemas.openxmlformats.org/officeDocument/2006/relationships/hyperlink" Target="https://sk.wikiquote.org/wiki/Ovl%C3%A1danie" TargetMode="External"/><Relationship Id="rId4" Type="http://schemas.openxmlformats.org/officeDocument/2006/relationships/hyperlink" Target="https://sk.wikiquote.org/wiki/Formovanie" TargetMode="External"/><Relationship Id="rId9" Type="http://schemas.openxmlformats.org/officeDocument/2006/relationships/hyperlink" Target="https://sk.wikiquote.org/wiki/Strom" TargetMode="External"/><Relationship Id="rId14" Type="http://schemas.openxmlformats.org/officeDocument/2006/relationships/hyperlink" Target="https://sk.wikiquote.org/wiki/Milenec" TargetMode="External"/><Relationship Id="rId22" Type="http://schemas.openxmlformats.org/officeDocument/2006/relationships/hyperlink" Target="https://sk.wikiquote.org/wiki/Odliv" TargetMode="External"/><Relationship Id="rId27" Type="http://schemas.openxmlformats.org/officeDocument/2006/relationships/hyperlink" Target="https://sk.wikiquote.org/wiki/L%C3%A1ska"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sk.wikiquote.org/wiki/Sejba" TargetMode="External"/><Relationship Id="rId13" Type="http://schemas.openxmlformats.org/officeDocument/2006/relationships/hyperlink" Target="https://sk.wikiquote.org/wiki/Zmena" TargetMode="External"/><Relationship Id="rId18" Type="http://schemas.openxmlformats.org/officeDocument/2006/relationships/hyperlink" Target="https://sk.wikiquote.org/wiki/Osvojovanie" TargetMode="External"/><Relationship Id="rId3" Type="http://schemas.openxmlformats.org/officeDocument/2006/relationships/hyperlink" Target="https://sk.wikiquote.org/wiki/Trias%C5%A5" TargetMode="External"/><Relationship Id="rId21" Type="http://schemas.openxmlformats.org/officeDocument/2006/relationships/hyperlink" Target="https://sk.wikiquote.org/wiki/Plachta" TargetMode="External"/><Relationship Id="rId7" Type="http://schemas.openxmlformats.org/officeDocument/2006/relationships/hyperlink" Target="https://sk.wikiquote.org/wiki/Nezisten%C3%A9_pr%C3%ADslovia" TargetMode="External"/><Relationship Id="rId12" Type="http://schemas.openxmlformats.org/officeDocument/2006/relationships/hyperlink" Target="https://sk.wikiquote.org/wiki/Pripravenos%C5%A5" TargetMode="External"/><Relationship Id="rId17" Type="http://schemas.openxmlformats.org/officeDocument/2006/relationships/hyperlink" Target="https://sk.wikiquote.org/wiki/N%C3%A1zor" TargetMode="External"/><Relationship Id="rId2" Type="http://schemas.openxmlformats.org/officeDocument/2006/relationships/hyperlink" Target="https://sk.wikiquote.org/wiki/Hvizd" TargetMode="External"/><Relationship Id="rId16" Type="http://schemas.openxmlformats.org/officeDocument/2006/relationships/hyperlink" Target="https://sk.wikiquote.org/wiki/Star%C3%BD" TargetMode="External"/><Relationship Id="rId20" Type="http://schemas.openxmlformats.org/officeDocument/2006/relationships/hyperlink" Target="https://sk.wikiquote.org/wiki/N%C3%A1morn%C3%ADk" TargetMode="External"/><Relationship Id="rId1" Type="http://schemas.openxmlformats.org/officeDocument/2006/relationships/slideLayout" Target="../slideLayouts/slideLayout2.xml"/><Relationship Id="rId6" Type="http://schemas.openxmlformats.org/officeDocument/2006/relationships/hyperlink" Target="https://sk.wikiquote.org/wiki/Hrom" TargetMode="External"/><Relationship Id="rId11" Type="http://schemas.openxmlformats.org/officeDocument/2006/relationships/hyperlink" Target="https://sk.wikiquote.org/wiki/Musie%C5%A5" TargetMode="External"/><Relationship Id="rId5" Type="http://schemas.openxmlformats.org/officeDocument/2006/relationships/hyperlink" Target="https://sk.wikiquote.org/wiki/Slovensk%C3%A9_pr%C3%ADslovia" TargetMode="External"/><Relationship Id="rId15" Type="http://schemas.openxmlformats.org/officeDocument/2006/relationships/hyperlink" Target="https://sk.wikiquote.org/wiki/Zrieknutie" TargetMode="External"/><Relationship Id="rId23" Type="http://schemas.openxmlformats.org/officeDocument/2006/relationships/hyperlink" Target="https://sk.wikiquote.org/wiki/Henry_George" TargetMode="External"/><Relationship Id="rId10" Type="http://schemas.openxmlformats.org/officeDocument/2006/relationships/hyperlink" Target="https://sk.wikiquote.org/wiki/V%C3%ADchrica" TargetMode="External"/><Relationship Id="rId19" Type="http://schemas.openxmlformats.org/officeDocument/2006/relationships/hyperlink" Target="https://sk.wikiquote.org/wiki/Nov%C3%BD" TargetMode="External"/><Relationship Id="rId4" Type="http://schemas.openxmlformats.org/officeDocument/2006/relationships/hyperlink" Target="https://sk.wikiquote.org/wiki/Strom" TargetMode="External"/><Relationship Id="rId9" Type="http://schemas.openxmlformats.org/officeDocument/2006/relationships/hyperlink" Target="https://sk.wikiquote.org/wiki/%C5%BDatva" TargetMode="External"/><Relationship Id="rId14" Type="http://schemas.openxmlformats.org/officeDocument/2006/relationships/hyperlink" Target="https://sk.wikiquote.org/wiki/Mienka" TargetMode="External"/><Relationship Id="rId22" Type="http://schemas.openxmlformats.org/officeDocument/2006/relationships/hyperlink" Target="https://sk.wikiquote.org/wiki/Pr%C3%ADstav"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sk.wikipedia.org/wiki/Er%C3%B3zia" TargetMode="External"/><Relationship Id="rId3" Type="http://schemas.openxmlformats.org/officeDocument/2006/relationships/hyperlink" Target="https://sk.wikipedia.org/wiki/Tlakov%C3%A1_v%C3%BD%C5%A1" TargetMode="External"/><Relationship Id="rId7" Type="http://schemas.openxmlformats.org/officeDocument/2006/relationships/hyperlink" Target="https://sk.wikipedia.org/wiki/Vysok%C3%A9_Tatry_(pohorie)" TargetMode="External"/><Relationship Id="rId2" Type="http://schemas.openxmlformats.org/officeDocument/2006/relationships/hyperlink" Target="https://sk.wikipedia.org/wiki/Atmosf%C3%A9rick%C3%BD_tlak" TargetMode="External"/><Relationship Id="rId1" Type="http://schemas.openxmlformats.org/officeDocument/2006/relationships/slideLayout" Target="../slideLayouts/slideLayout2.xml"/><Relationship Id="rId6" Type="http://schemas.openxmlformats.org/officeDocument/2006/relationships/hyperlink" Target="https://sk.wikipedia.org/wiki/Les" TargetMode="External"/><Relationship Id="rId5" Type="http://schemas.openxmlformats.org/officeDocument/2006/relationships/hyperlink" Target="https://sk.wikipedia.org/wiki/2004" TargetMode="External"/><Relationship Id="rId4" Type="http://schemas.openxmlformats.org/officeDocument/2006/relationships/hyperlink" Target="https://sk.wikipedia.org/wiki/Tlakov%C3%A1_n%C3%AD%C5%BE" TargetMode="External"/><Relationship Id="rId9" Type="http://schemas.openxmlformats.org/officeDocument/2006/relationships/hyperlink" Target="https://sk.wikipedia.org/wiki/Zvetr%C3%A1vani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sk.wikipedia.org/wiki/Les" TargetMode="External"/><Relationship Id="rId2" Type="http://schemas.openxmlformats.org/officeDocument/2006/relationships/hyperlink" Target="https://sk.wikipedia.org/wiki/2004" TargetMode="External"/><Relationship Id="rId1" Type="http://schemas.openxmlformats.org/officeDocument/2006/relationships/slideLayout" Target="../slideLayouts/slideLayout2.xml"/><Relationship Id="rId6" Type="http://schemas.openxmlformats.org/officeDocument/2006/relationships/hyperlink" Target="https://sk.wikipedia.org/wiki/Zvetr%C3%A1vanie" TargetMode="External"/><Relationship Id="rId5" Type="http://schemas.openxmlformats.org/officeDocument/2006/relationships/hyperlink" Target="https://sk.wikipedia.org/wiki/Er%C3%B3zia" TargetMode="External"/><Relationship Id="rId4" Type="http://schemas.openxmlformats.org/officeDocument/2006/relationships/hyperlink" Target="https://sk.wikipedia.org/wiki/Vysok%C3%A9_Tatry_(pohori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sk.wikipedia.org/wiki/Beaufortova_stupnica_sily_vetra" TargetMode="External"/><Relationship Id="rId2" Type="http://schemas.openxmlformats.org/officeDocument/2006/relationships/hyperlink" Target="https://sk.wikipedia.org/wiki/R%C3%BDchlos%C5%A5_(fyzik%C3%A1lna_veli%C4%8Din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k.wikipedia.org/wiki/Meteorol%C3%B3gia" TargetMode="External"/><Relationship Id="rId2" Type="http://schemas.openxmlformats.org/officeDocument/2006/relationships/hyperlink" Target="https://sk.wikipedia.org/wiki/Azimut" TargetMode="External"/><Relationship Id="rId1" Type="http://schemas.openxmlformats.org/officeDocument/2006/relationships/slideLayout" Target="../slideLayouts/slideLayout2.xml"/><Relationship Id="rId5" Type="http://schemas.openxmlformats.org/officeDocument/2006/relationships/hyperlink" Target="https://sk.wikipedia.org/wiki/Anemometer" TargetMode="External"/><Relationship Id="rId4" Type="http://schemas.openxmlformats.org/officeDocument/2006/relationships/hyperlink" Target="https://sk.wikipedia.org/wiki/Svetov%C3%A1_stran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sk.wikipedia.org/wiki/Meteorol%C3%B3gia" TargetMode="External"/><Relationship Id="rId3" Type="http://schemas.openxmlformats.org/officeDocument/2006/relationships/hyperlink" Target="https://sk.wikipedia.org/wiki/Francis_Beaufort" TargetMode="External"/><Relationship Id="rId7" Type="http://schemas.openxmlformats.org/officeDocument/2006/relationships/hyperlink" Target="https://sk.wikipedia.org/w/index.php?title=Lodn%C3%BD_denn%C3%ADk&amp;action=edit&amp;redlink=1" TargetMode="External"/><Relationship Id="rId2" Type="http://schemas.openxmlformats.org/officeDocument/2006/relationships/hyperlink" Target="https://sk.wikipedia.org/wiki/1805" TargetMode="External"/><Relationship Id="rId1" Type="http://schemas.openxmlformats.org/officeDocument/2006/relationships/slideLayout" Target="../slideLayouts/slideLayout2.xml"/><Relationship Id="rId6" Type="http://schemas.openxmlformats.org/officeDocument/2006/relationships/hyperlink" Target="https://sk.wikipedia.org/wiki/Hydrogeografia" TargetMode="External"/><Relationship Id="rId5" Type="http://schemas.openxmlformats.org/officeDocument/2006/relationships/hyperlink" Target="https://sk.wikipedia.org/wiki/Admir%C3%A1l" TargetMode="External"/><Relationship Id="rId4" Type="http://schemas.openxmlformats.org/officeDocument/2006/relationships/hyperlink" Target="https://sk.wikipedia.org/wiki/Brit%C3%A1nia"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k.wikipedia.org/wiki/Strom" TargetMode="External"/><Relationship Id="rId2" Type="http://schemas.openxmlformats.org/officeDocument/2006/relationships/hyperlink" Target="https://sk.wikipedia.org/wiki/Dy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k.wikipedia.org/wiki/Tropick%C3%BD_cykl%C3%B3n" TargetMode="External"/><Relationship Id="rId2" Type="http://schemas.openxmlformats.org/officeDocument/2006/relationships/hyperlink" Target="https://sk.wikipedia.org/wiki/1946" TargetMode="External"/><Relationship Id="rId1" Type="http://schemas.openxmlformats.org/officeDocument/2006/relationships/slideLayout" Target="../slideLayouts/slideLayout2.xml"/><Relationship Id="rId5" Type="http://schemas.openxmlformats.org/officeDocument/2006/relationships/hyperlink" Target="https://sk.wikipedia.org/wiki/Taiwan" TargetMode="External"/><Relationship Id="rId4" Type="http://schemas.openxmlformats.org/officeDocument/2006/relationships/hyperlink" Target="https://sk.wikipedia.org/wiki/%C4%8C%C3%ADn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t>vietor</a:t>
            </a:r>
            <a:endParaRPr lang="sk-SK" dirty="0"/>
          </a:p>
        </p:txBody>
      </p:sp>
      <p:sp>
        <p:nvSpPr>
          <p:cNvPr id="3" name="Podnadpis 2"/>
          <p:cNvSpPr>
            <a:spLocks noGrp="1"/>
          </p:cNvSpPr>
          <p:nvPr>
            <p:ph type="subTitle" idx="1"/>
          </p:nvPr>
        </p:nvSpPr>
        <p:spPr/>
        <p:txBody>
          <a:bodyPr/>
          <a:lstStyle/>
          <a:p>
            <a:r>
              <a:rPr lang="sk-SK" dirty="0" err="1" smtClean="0"/>
              <a:t>Maxim</a:t>
            </a:r>
            <a:r>
              <a:rPr lang="sk-SK" dirty="0" smtClean="0"/>
              <a:t> </a:t>
            </a:r>
            <a:r>
              <a:rPr lang="sk-SK" dirty="0"/>
              <a:t>H</a:t>
            </a:r>
            <a:r>
              <a:rPr lang="sk-SK" dirty="0" smtClean="0"/>
              <a:t>rušovský </a:t>
            </a:r>
            <a:endParaRPr lang="sk-SK"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vietor</a:t>
            </a:r>
            <a:endParaRPr lang="sk-SK" dirty="0"/>
          </a:p>
        </p:txBody>
      </p:sp>
      <p:sp>
        <p:nvSpPr>
          <p:cNvPr id="3" name="Zástupný symbol obsahu 2"/>
          <p:cNvSpPr>
            <a:spLocks noGrp="1"/>
          </p:cNvSpPr>
          <p:nvPr>
            <p:ph idx="1"/>
          </p:nvPr>
        </p:nvSpPr>
        <p:spPr/>
        <p:txBody>
          <a:bodyPr>
            <a:normAutofit fontScale="77500" lnSpcReduction="20000"/>
          </a:bodyPr>
          <a:lstStyle/>
          <a:p>
            <a:r>
              <a:rPr lang="sk-SK" dirty="0" smtClean="0"/>
              <a:t>j o vetre, ktorý </a:t>
            </a:r>
            <a:r>
              <a:rPr lang="sk-SK" dirty="0" smtClean="0">
                <a:hlinkClick r:id="rId2" tooltip="Trhanie"/>
              </a:rPr>
              <a:t>trhá</a:t>
            </a:r>
            <a:r>
              <a:rPr lang="sk-SK" dirty="0" smtClean="0"/>
              <a:t> </a:t>
            </a:r>
            <a:r>
              <a:rPr lang="sk-SK" dirty="0" smtClean="0">
                <a:hlinkClick r:id="rId3" tooltip="Plachta"/>
              </a:rPr>
              <a:t>plachty</a:t>
            </a:r>
            <a:r>
              <a:rPr lang="sk-SK" dirty="0" smtClean="0"/>
              <a:t>, sa dá povedať, že ich zároveň </a:t>
            </a:r>
            <a:r>
              <a:rPr lang="sk-SK" dirty="0" smtClean="0">
                <a:hlinkClick r:id="rId4" tooltip="Formovanie"/>
              </a:rPr>
              <a:t>formuje</a:t>
            </a:r>
            <a:r>
              <a:rPr lang="sk-SK" dirty="0" smtClean="0"/>
              <a:t> do </a:t>
            </a:r>
            <a:r>
              <a:rPr lang="sk-SK" dirty="0" smtClean="0">
                <a:hlinkClick r:id="rId5" tooltip="Tvar"/>
              </a:rPr>
              <a:t>tvaru</a:t>
            </a:r>
            <a:r>
              <a:rPr lang="sk-SK" dirty="0" smtClean="0"/>
              <a:t> </a:t>
            </a:r>
            <a:r>
              <a:rPr lang="sk-SK" dirty="0" smtClean="0">
                <a:hlinkClick r:id="rId6" tooltip="Krídlo"/>
              </a:rPr>
              <a:t>krídel</a:t>
            </a:r>
            <a:r>
              <a:rPr lang="sk-SK" dirty="0" smtClean="0"/>
              <a:t>. (</a:t>
            </a:r>
            <a:r>
              <a:rPr lang="sk-SK" dirty="0" err="1" smtClean="0">
                <a:hlinkClick r:id="rId7" tooltip="Antoine de Saint-Exupéry"/>
              </a:rPr>
              <a:t>Antoine</a:t>
            </a:r>
            <a:r>
              <a:rPr lang="sk-SK" dirty="0" smtClean="0">
                <a:hlinkClick r:id="rId7" tooltip="Antoine de Saint-Exupéry"/>
              </a:rPr>
              <a:t> </a:t>
            </a:r>
            <a:r>
              <a:rPr lang="sk-SK" dirty="0" err="1" smtClean="0">
                <a:hlinkClick r:id="rId7" tooltip="Antoine de Saint-Exupéry"/>
              </a:rPr>
              <a:t>de</a:t>
            </a:r>
            <a:r>
              <a:rPr lang="sk-SK" dirty="0" smtClean="0">
                <a:hlinkClick r:id="rId7" tooltip="Antoine de Saint-Exupéry"/>
              </a:rPr>
              <a:t> </a:t>
            </a:r>
            <a:r>
              <a:rPr lang="sk-SK" dirty="0" err="1" smtClean="0">
                <a:hlinkClick r:id="rId7" tooltip="Antoine de Saint-Exupéry"/>
              </a:rPr>
              <a:t>Saint-Exupéry</a:t>
            </a:r>
            <a:r>
              <a:rPr lang="sk-SK" dirty="0" smtClean="0"/>
              <a:t>)</a:t>
            </a:r>
          </a:p>
          <a:p>
            <a:r>
              <a:rPr lang="sk-SK" dirty="0" smtClean="0"/>
              <a:t>Bez vetra sa ani </a:t>
            </a:r>
            <a:r>
              <a:rPr lang="sk-SK" dirty="0" smtClean="0">
                <a:hlinkClick r:id="rId8" tooltip="List"/>
              </a:rPr>
              <a:t>lístok</a:t>
            </a:r>
            <a:r>
              <a:rPr lang="sk-SK" dirty="0" smtClean="0"/>
              <a:t> na </a:t>
            </a:r>
            <a:r>
              <a:rPr lang="sk-SK" dirty="0" smtClean="0">
                <a:hlinkClick r:id="rId9" tooltip="Strom"/>
              </a:rPr>
              <a:t>strome</a:t>
            </a:r>
            <a:r>
              <a:rPr lang="sk-SK" dirty="0" smtClean="0"/>
              <a:t> nepohne. (</a:t>
            </a:r>
            <a:r>
              <a:rPr lang="sk-SK" dirty="0" smtClean="0">
                <a:hlinkClick r:id="rId10" tooltip="Slovenské príslovia"/>
              </a:rPr>
              <a:t>Slovenské príslovia</a:t>
            </a:r>
            <a:r>
              <a:rPr lang="sk-SK" dirty="0" smtClean="0"/>
              <a:t>)</a:t>
            </a:r>
          </a:p>
          <a:p>
            <a:r>
              <a:rPr lang="sk-SK" dirty="0" smtClean="0"/>
              <a:t>Čo </a:t>
            </a:r>
            <a:r>
              <a:rPr lang="sk-SK" dirty="0" smtClean="0">
                <a:hlinkClick r:id="rId11" tooltip="Hovoriť"/>
              </a:rPr>
              <a:t>hovorí</a:t>
            </a:r>
            <a:r>
              <a:rPr lang="sk-SK" dirty="0" smtClean="0"/>
              <a:t> </a:t>
            </a:r>
            <a:r>
              <a:rPr lang="sk-SK" dirty="0" smtClean="0">
                <a:hlinkClick r:id="rId12" tooltip="Žena"/>
              </a:rPr>
              <a:t>žena</a:t>
            </a:r>
            <a:r>
              <a:rPr lang="sk-SK" dirty="0" smtClean="0"/>
              <a:t> </a:t>
            </a:r>
            <a:r>
              <a:rPr lang="sk-SK" dirty="0" smtClean="0">
                <a:hlinkClick r:id="rId13" tooltip="Túžba"/>
              </a:rPr>
              <a:t>túžiaca</a:t>
            </a:r>
            <a:r>
              <a:rPr lang="sk-SK" dirty="0" smtClean="0"/>
              <a:t> po </a:t>
            </a:r>
            <a:r>
              <a:rPr lang="sk-SK" dirty="0" smtClean="0">
                <a:hlinkClick r:id="rId14" tooltip="Milenec"/>
              </a:rPr>
              <a:t>milencovi</a:t>
            </a:r>
            <a:r>
              <a:rPr lang="sk-SK" dirty="0" smtClean="0"/>
              <a:t>, môže sa to </a:t>
            </a:r>
            <a:r>
              <a:rPr lang="sk-SK" dirty="0" smtClean="0">
                <a:hlinkClick r:id="rId15" tooltip="Písanie"/>
              </a:rPr>
              <a:t>napísať</a:t>
            </a:r>
            <a:r>
              <a:rPr lang="sk-SK" dirty="0" smtClean="0"/>
              <a:t> do vetra a do prudkej </a:t>
            </a:r>
            <a:r>
              <a:rPr lang="sk-SK" dirty="0" smtClean="0">
                <a:hlinkClick r:id="rId16" tooltip="Voda"/>
              </a:rPr>
              <a:t>vody</a:t>
            </a:r>
            <a:r>
              <a:rPr lang="sk-SK" dirty="0" smtClean="0"/>
              <a:t>. (</a:t>
            </a:r>
            <a:r>
              <a:rPr lang="sk-SK" dirty="0" err="1" smtClean="0">
                <a:hlinkClick r:id="rId17" tooltip="Gaius Valerius Catullus"/>
              </a:rPr>
              <a:t>Gaius</a:t>
            </a:r>
            <a:r>
              <a:rPr lang="sk-SK" dirty="0" smtClean="0">
                <a:hlinkClick r:id="rId17" tooltip="Gaius Valerius Catullus"/>
              </a:rPr>
              <a:t> </a:t>
            </a:r>
            <a:r>
              <a:rPr lang="sk-SK" dirty="0" err="1" smtClean="0">
                <a:hlinkClick r:id="rId17" tooltip="Gaius Valerius Catullus"/>
              </a:rPr>
              <a:t>Valerius</a:t>
            </a:r>
            <a:r>
              <a:rPr lang="sk-SK" dirty="0" smtClean="0">
                <a:hlinkClick r:id="rId17" tooltip="Gaius Valerius Catullus"/>
              </a:rPr>
              <a:t> </a:t>
            </a:r>
            <a:r>
              <a:rPr lang="sk-SK" dirty="0" err="1" smtClean="0">
                <a:hlinkClick r:id="rId17" tooltip="Gaius Valerius Catullus"/>
              </a:rPr>
              <a:t>Catullus</a:t>
            </a:r>
            <a:r>
              <a:rPr lang="sk-SK" dirty="0" smtClean="0"/>
              <a:t>)</a:t>
            </a:r>
          </a:p>
          <a:p>
            <a:r>
              <a:rPr lang="sk-SK" dirty="0" smtClean="0"/>
              <a:t>Jedného </a:t>
            </a:r>
            <a:r>
              <a:rPr lang="sk-SK" dirty="0" smtClean="0">
                <a:hlinkClick r:id="rId18" tooltip="Deň"/>
              </a:rPr>
              <a:t>dňa</a:t>
            </a:r>
            <a:r>
              <a:rPr lang="sk-SK" dirty="0" smtClean="0"/>
              <a:t>, keď </a:t>
            </a:r>
            <a:r>
              <a:rPr lang="sk-SK" dirty="0" smtClean="0">
                <a:hlinkClick r:id="rId19" tooltip="Ovládanie"/>
              </a:rPr>
              <a:t>ovládneme</a:t>
            </a:r>
            <a:r>
              <a:rPr lang="sk-SK" dirty="0" smtClean="0"/>
              <a:t> vietor, </a:t>
            </a:r>
            <a:r>
              <a:rPr lang="sk-SK" dirty="0" smtClean="0">
                <a:hlinkClick r:id="rId20" tooltip="Vlna"/>
              </a:rPr>
              <a:t>vlny</a:t>
            </a:r>
            <a:r>
              <a:rPr lang="sk-SK" dirty="0" smtClean="0"/>
              <a:t>, </a:t>
            </a:r>
            <a:r>
              <a:rPr lang="sk-SK" dirty="0" smtClean="0">
                <a:hlinkClick r:id="rId21" tooltip="Príliv"/>
              </a:rPr>
              <a:t>príliv</a:t>
            </a:r>
            <a:r>
              <a:rPr lang="sk-SK" dirty="0" smtClean="0"/>
              <a:t> s </a:t>
            </a:r>
            <a:r>
              <a:rPr lang="sk-SK" dirty="0" smtClean="0">
                <a:hlinkClick r:id="rId22" tooltip="Odliv"/>
              </a:rPr>
              <a:t>odlivom</a:t>
            </a:r>
            <a:r>
              <a:rPr lang="sk-SK" dirty="0" smtClean="0"/>
              <a:t> a zemskú </a:t>
            </a:r>
            <a:r>
              <a:rPr lang="sk-SK" dirty="0" smtClean="0">
                <a:hlinkClick r:id="rId23" tooltip="Príťažlivosť"/>
              </a:rPr>
              <a:t>príťažlivosť</a:t>
            </a:r>
            <a:r>
              <a:rPr lang="sk-SK" dirty="0" smtClean="0"/>
              <a:t>, </a:t>
            </a:r>
            <a:r>
              <a:rPr lang="sk-SK" dirty="0" smtClean="0">
                <a:hlinkClick r:id="rId24" tooltip="Učenie"/>
              </a:rPr>
              <a:t>naučíme</a:t>
            </a:r>
            <a:r>
              <a:rPr lang="sk-SK" dirty="0" smtClean="0"/>
              <a:t> sa </a:t>
            </a:r>
            <a:r>
              <a:rPr lang="sk-SK" dirty="0" smtClean="0">
                <a:hlinkClick r:id="rId25" tooltip="Využívanie"/>
              </a:rPr>
              <a:t>využívať</a:t>
            </a:r>
            <a:r>
              <a:rPr lang="sk-SK" dirty="0" smtClean="0"/>
              <a:t> aj </a:t>
            </a:r>
            <a:r>
              <a:rPr lang="sk-SK" dirty="0" smtClean="0">
                <a:hlinkClick r:id="rId26" tooltip="Energia"/>
              </a:rPr>
              <a:t>energiu</a:t>
            </a:r>
            <a:r>
              <a:rPr lang="sk-SK" dirty="0" smtClean="0"/>
              <a:t> </a:t>
            </a:r>
            <a:r>
              <a:rPr lang="sk-SK" dirty="0" smtClean="0">
                <a:hlinkClick r:id="rId27" tooltip="Láska"/>
              </a:rPr>
              <a:t>lásky</a:t>
            </a:r>
            <a:r>
              <a:rPr lang="sk-SK" dirty="0" smtClean="0"/>
              <a:t>. (</a:t>
            </a:r>
            <a:r>
              <a:rPr lang="sk-SK" dirty="0" err="1" smtClean="0">
                <a:hlinkClick r:id="rId28" tooltip="Pierre Teilhard de Chardin"/>
              </a:rPr>
              <a:t>Pierre</a:t>
            </a:r>
            <a:r>
              <a:rPr lang="sk-SK" dirty="0" smtClean="0">
                <a:hlinkClick r:id="rId28" tooltip="Pierre Teilhard de Chardin"/>
              </a:rPr>
              <a:t> </a:t>
            </a:r>
            <a:r>
              <a:rPr lang="sk-SK" dirty="0" err="1" smtClean="0">
                <a:hlinkClick r:id="rId28" tooltip="Pierre Teilhard de Chardin"/>
              </a:rPr>
              <a:t>Teilhard</a:t>
            </a:r>
            <a:r>
              <a:rPr lang="sk-SK" dirty="0" smtClean="0">
                <a:hlinkClick r:id="rId28" tooltip="Pierre Teilhard de Chardin"/>
              </a:rPr>
              <a:t> </a:t>
            </a:r>
            <a:r>
              <a:rPr lang="sk-SK" dirty="0" err="1" smtClean="0">
                <a:hlinkClick r:id="rId28" tooltip="Pierre Teilhard de Chardin"/>
              </a:rPr>
              <a:t>de</a:t>
            </a:r>
            <a:r>
              <a:rPr lang="sk-SK" dirty="0" smtClean="0">
                <a:hlinkClick r:id="rId28" tooltip="Pierre Teilhard de Chardin"/>
              </a:rPr>
              <a:t> </a:t>
            </a:r>
            <a:r>
              <a:rPr lang="sk-SK" dirty="0" err="1" smtClean="0">
                <a:hlinkClick r:id="rId28" tooltip="Pierre Teilhard de Chardin"/>
              </a:rPr>
              <a:t>Chardin</a:t>
            </a:r>
            <a:r>
              <a:rPr lang="sk-SK" dirty="0" smtClean="0"/>
              <a:t>)</a:t>
            </a:r>
          </a:p>
          <a:p>
            <a:r>
              <a:rPr lang="sk-SK" dirty="0" smtClean="0"/>
              <a:t>Kde sa nič </a:t>
            </a:r>
            <a:r>
              <a:rPr lang="sk-SK" dirty="0" smtClean="0">
                <a:hlinkClick r:id="rId29" tooltip="Siatie"/>
              </a:rPr>
              <a:t>nezaseje</a:t>
            </a:r>
            <a:r>
              <a:rPr lang="sk-SK" dirty="0" smtClean="0"/>
              <a:t>, tam sa nič nenaveje. (</a:t>
            </a:r>
            <a:r>
              <a:rPr lang="sk-SK" dirty="0" smtClean="0">
                <a:hlinkClick r:id="rId10" tooltip="Slovenské príslovia"/>
              </a:rPr>
              <a:t>Slovenské príslovia</a:t>
            </a:r>
            <a:r>
              <a:rPr lang="sk-SK" dirty="0" smtClean="0"/>
              <a:t>)</a:t>
            </a:r>
          </a:p>
          <a:p>
            <a:endParaRPr lang="sk-SK"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lnSpcReduction="10000"/>
          </a:bodyPr>
          <a:lstStyle/>
          <a:p>
            <a:r>
              <a:rPr lang="sk-SK" dirty="0" smtClean="0"/>
              <a:t>Keď vietor </a:t>
            </a:r>
            <a:r>
              <a:rPr lang="sk-SK" dirty="0" err="1" smtClean="0">
                <a:hlinkClick r:id="rId2" tooltip="Hvizd"/>
              </a:rPr>
              <a:t>hvizdí</a:t>
            </a:r>
            <a:r>
              <a:rPr lang="sk-SK" dirty="0" smtClean="0"/>
              <a:t>, </a:t>
            </a:r>
            <a:r>
              <a:rPr lang="sk-SK" dirty="0" smtClean="0">
                <a:hlinkClick r:id="rId3" tooltip="Triasť"/>
              </a:rPr>
              <a:t>trasú</a:t>
            </a:r>
            <a:r>
              <a:rPr lang="sk-SK" dirty="0" smtClean="0"/>
              <a:t> sa </a:t>
            </a:r>
            <a:r>
              <a:rPr lang="sk-SK" dirty="0" smtClean="0">
                <a:hlinkClick r:id="rId4" tooltip="Strom"/>
              </a:rPr>
              <a:t>stromy</a:t>
            </a:r>
            <a:r>
              <a:rPr lang="sk-SK" dirty="0" smtClean="0"/>
              <a:t>. (</a:t>
            </a:r>
            <a:r>
              <a:rPr lang="sk-SK" dirty="0" smtClean="0">
                <a:hlinkClick r:id="rId5" tooltip="Slovenské príslovia"/>
              </a:rPr>
              <a:t>Slovenské príslovia</a:t>
            </a:r>
            <a:r>
              <a:rPr lang="sk-SK" dirty="0" smtClean="0"/>
              <a:t>) Keď v decembri </a:t>
            </a:r>
            <a:r>
              <a:rPr lang="sk-SK" dirty="0" smtClean="0">
                <a:hlinkClick r:id="rId6" tooltip="Hrom"/>
              </a:rPr>
              <a:t>hrom</a:t>
            </a:r>
            <a:r>
              <a:rPr lang="sk-SK" dirty="0" smtClean="0"/>
              <a:t> ešte hučí, budúci rok vietor stále fučí. (</a:t>
            </a:r>
            <a:r>
              <a:rPr lang="sk-SK" dirty="0" smtClean="0">
                <a:hlinkClick r:id="rId7" tooltip="Nezistené príslovia"/>
              </a:rPr>
              <a:t>Nezistené príslovia</a:t>
            </a:r>
            <a:r>
              <a:rPr lang="sk-SK" dirty="0" smtClean="0"/>
              <a:t>) Kto </a:t>
            </a:r>
            <a:r>
              <a:rPr lang="sk-SK" dirty="0" smtClean="0">
                <a:hlinkClick r:id="rId8" tooltip="Sejba"/>
              </a:rPr>
              <a:t>seje</a:t>
            </a:r>
            <a:r>
              <a:rPr lang="sk-SK" dirty="0" smtClean="0"/>
              <a:t> vietor, bude </a:t>
            </a:r>
            <a:r>
              <a:rPr lang="sk-SK" dirty="0" smtClean="0">
                <a:hlinkClick r:id="rId9" tooltip="Žatva"/>
              </a:rPr>
              <a:t>žať</a:t>
            </a:r>
            <a:r>
              <a:rPr lang="sk-SK" dirty="0" smtClean="0"/>
              <a:t> </a:t>
            </a:r>
            <a:r>
              <a:rPr lang="sk-SK" dirty="0" smtClean="0">
                <a:hlinkClick r:id="rId10" tooltip="Víchrica"/>
              </a:rPr>
              <a:t>víchricu</a:t>
            </a:r>
            <a:r>
              <a:rPr lang="sk-SK" dirty="0" smtClean="0"/>
              <a:t>. (</a:t>
            </a:r>
            <a:r>
              <a:rPr lang="sk-SK" dirty="0" smtClean="0">
                <a:hlinkClick r:id="rId7" tooltip="Nezistené príslovia"/>
              </a:rPr>
              <a:t>Nezistené príslovia</a:t>
            </a:r>
            <a:r>
              <a:rPr lang="sk-SK" dirty="0" smtClean="0"/>
              <a:t>) </a:t>
            </a:r>
            <a:r>
              <a:rPr lang="sk-SK" dirty="0" smtClean="0">
                <a:hlinkClick r:id="rId11" tooltip="Musieť"/>
              </a:rPr>
              <a:t>Musíme</a:t>
            </a:r>
            <a:r>
              <a:rPr lang="sk-SK" dirty="0" smtClean="0"/>
              <a:t> byť </a:t>
            </a:r>
            <a:r>
              <a:rPr lang="sk-SK" dirty="0" smtClean="0">
                <a:hlinkClick r:id="rId12" tooltip="Pripravenosť"/>
              </a:rPr>
              <a:t>pripravení</a:t>
            </a:r>
            <a:r>
              <a:rPr lang="sk-SK" dirty="0" smtClean="0"/>
              <a:t> </a:t>
            </a:r>
            <a:r>
              <a:rPr lang="sk-SK" dirty="0" smtClean="0">
                <a:hlinkClick r:id="rId13" tooltip="Zmena"/>
              </a:rPr>
              <a:t>zmeniť</a:t>
            </a:r>
            <a:r>
              <a:rPr lang="sk-SK" dirty="0" smtClean="0"/>
              <a:t> si svoju </a:t>
            </a:r>
            <a:r>
              <a:rPr lang="sk-SK" dirty="0" smtClean="0">
                <a:hlinkClick r:id="rId14" tooltip="Mienka"/>
              </a:rPr>
              <a:t>mienku</a:t>
            </a:r>
            <a:r>
              <a:rPr lang="sk-SK" dirty="0" smtClean="0"/>
              <a:t>, </a:t>
            </a:r>
            <a:r>
              <a:rPr lang="sk-SK" dirty="0" smtClean="0">
                <a:hlinkClick r:id="rId15" tooltip="Zrieknutie"/>
              </a:rPr>
              <a:t>zrieknuť</a:t>
            </a:r>
            <a:r>
              <a:rPr lang="sk-SK" dirty="0" smtClean="0"/>
              <a:t> sa </a:t>
            </a:r>
            <a:r>
              <a:rPr lang="sk-SK" dirty="0" smtClean="0">
                <a:hlinkClick r:id="rId16" tooltip="Starý"/>
              </a:rPr>
              <a:t>starých</a:t>
            </a:r>
            <a:r>
              <a:rPr lang="sk-SK" dirty="0" smtClean="0"/>
              <a:t> </a:t>
            </a:r>
            <a:r>
              <a:rPr lang="sk-SK" dirty="0" smtClean="0">
                <a:hlinkClick r:id="rId17" tooltip="Názor"/>
              </a:rPr>
              <a:t>názorov</a:t>
            </a:r>
            <a:r>
              <a:rPr lang="sk-SK" dirty="0" smtClean="0"/>
              <a:t>, </a:t>
            </a:r>
            <a:r>
              <a:rPr lang="sk-SK" dirty="0" smtClean="0">
                <a:hlinkClick r:id="rId18" tooltip="Osvojovanie"/>
              </a:rPr>
              <a:t>osvojiť</a:t>
            </a:r>
            <a:r>
              <a:rPr lang="sk-SK" dirty="0" smtClean="0"/>
              <a:t> si </a:t>
            </a:r>
            <a:r>
              <a:rPr lang="sk-SK" dirty="0" smtClean="0">
                <a:hlinkClick r:id="rId19" tooltip="Nový"/>
              </a:rPr>
              <a:t>nové</a:t>
            </a:r>
            <a:r>
              <a:rPr lang="sk-SK" dirty="0" smtClean="0"/>
              <a:t>. </a:t>
            </a:r>
            <a:r>
              <a:rPr lang="sk-SK" dirty="0" smtClean="0">
                <a:hlinkClick r:id="rId20" tooltip="Námorník"/>
              </a:rPr>
              <a:t>Námorník</a:t>
            </a:r>
            <a:r>
              <a:rPr lang="sk-SK" dirty="0" smtClean="0"/>
              <a:t>, ktorý nebude meniť </a:t>
            </a:r>
            <a:r>
              <a:rPr lang="sk-SK" dirty="0" smtClean="0">
                <a:hlinkClick r:id="rId21" tooltip="Plachta"/>
              </a:rPr>
              <a:t>plachty</a:t>
            </a:r>
            <a:r>
              <a:rPr lang="sk-SK" dirty="0" smtClean="0"/>
              <a:t> podľa zmeny vetra, sa do </a:t>
            </a:r>
            <a:r>
              <a:rPr lang="sk-SK" dirty="0" smtClean="0">
                <a:hlinkClick r:id="rId22" tooltip="Prístav"/>
              </a:rPr>
              <a:t>prístavu</a:t>
            </a:r>
            <a:r>
              <a:rPr lang="sk-SK" dirty="0" smtClean="0"/>
              <a:t> nikdy nedostane. (</a:t>
            </a:r>
            <a:r>
              <a:rPr lang="sk-SK" dirty="0" smtClean="0">
                <a:hlinkClick r:id="rId23" tooltip="Henry George"/>
              </a:rPr>
              <a:t>Henry </a:t>
            </a:r>
            <a:r>
              <a:rPr lang="sk-SK" dirty="0" err="1" smtClean="0">
                <a:hlinkClick r:id="rId23" tooltip="Henry George"/>
              </a:rPr>
              <a:t>George</a:t>
            </a:r>
            <a:r>
              <a:rPr lang="sk-SK" dirty="0" smtClean="0"/>
              <a:t>)</a:t>
            </a:r>
            <a:endParaRPr lang="sk-SK"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Obrázky vetra</a:t>
            </a:r>
            <a:endParaRPr lang="sk-SK"/>
          </a:p>
        </p:txBody>
      </p:sp>
      <p:pic>
        <p:nvPicPr>
          <p:cNvPr id="87" name="Zástupný symbol obsahu 86" descr="index1.jpg"/>
          <p:cNvPicPr>
            <a:picLocks noGrp="1" noChangeAspect="1"/>
          </p:cNvPicPr>
          <p:nvPr>
            <p:ph idx="1"/>
          </p:nvPr>
        </p:nvPicPr>
        <p:blipFill>
          <a:blip r:embed="rId2"/>
          <a:stretch>
            <a:fillRect/>
          </a:stretch>
        </p:blipFill>
        <p:spPr bwMode="auto">
          <a:xfrm>
            <a:off x="560793" y="1428736"/>
            <a:ext cx="7940297" cy="4429155"/>
          </a:xfrm>
          <a:prstGeom prst="rect">
            <a:avLst/>
          </a:prstGeom>
          <a:noFill/>
        </p:spPr>
      </p:pic>
      <p:sp>
        <p:nvSpPr>
          <p:cNvPr id="5124" name="AutoShape 4"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26" name="AutoShape 6"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28" name="AutoShape 8"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30" name="AutoShape 10"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32" name="AutoShape 12"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34" name="AutoShape 14"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36" name="AutoShape 16"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38" name="AutoShape 18"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40" name="AutoShape 20"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42" name="AutoShape 22"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44" name="AutoShape 24"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46" name="AutoShape 26"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48" name="AutoShape 28"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50" name="AutoShape 30"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52" name="AutoShape 32"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54" name="AutoShape 34"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56" name="AutoShape 36"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58" name="AutoShape 38"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60" name="AutoShape 40"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62" name="AutoShape 42"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64" name="AutoShape 44"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66" name="AutoShape 46"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68" name="AutoShape 48"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70" name="AutoShape 50"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72" name="AutoShape 52"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74" name="AutoShape 54"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76" name="AutoShape 56"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78" name="AutoShape 58"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80" name="AutoShape 60"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82" name="AutoShape 62"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84" name="AutoShape 64"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86" name="AutoShape 66"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88" name="AutoShape 68"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90" name="AutoShape 70"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92" name="AutoShape 72"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94" name="AutoShape 74"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96" name="AutoShape 76"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198" name="AutoShape 78"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00" name="AutoShape 80"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02" name="AutoShape 82"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04" name="AutoShape 84"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06" name="AutoShape 86"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08" name="AutoShape 88"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10" name="AutoShape 90"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12" name="AutoShape 92"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14" name="AutoShape 94"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16" name="AutoShape 96"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18" name="AutoShape 98"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20" name="AutoShape 100"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22" name="AutoShape 102"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24" name="AutoShape 104"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26" name="AutoShape 106"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28" name="AutoShape 108"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30" name="AutoShape 110"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32" name="AutoShape 112"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34" name="AutoShape 114"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36" name="AutoShape 116"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38" name="AutoShape 118"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40" name="AutoShape 120"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42" name="AutoShape 122"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44" name="AutoShape 124"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46" name="AutoShape 126"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48" name="AutoShape 128"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50" name="AutoShape 130"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52" name="AutoShape 132"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54" name="AutoShape 134"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56" name="AutoShape 136"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58" name="AutoShape 138"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60" name="AutoShape 140"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62" name="AutoShape 142"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64" name="AutoShape 144"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66" name="AutoShape 146"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68" name="AutoShape 148"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70" name="AutoShape 150"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72" name="AutoShape 152"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74" name="AutoShape 154"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76" name="AutoShape 156"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78" name="AutoShape 158"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80" name="AutoShape 160"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82" name="AutoShape 162"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84" name="AutoShape 164"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86" name="AutoShape 166"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5288" name="AutoShape 168" descr="Vietor - Fotografia - Fotogaléria | ePhoto.sk - foto, fotografi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index.jpg"/>
          <p:cNvPicPr>
            <a:picLocks noGrp="1" noChangeAspect="1"/>
          </p:cNvPicPr>
          <p:nvPr>
            <p:ph idx="1"/>
          </p:nvPr>
        </p:nvPicPr>
        <p:blipFill>
          <a:blip r:embed="rId2"/>
          <a:stretch>
            <a:fillRect/>
          </a:stretch>
        </p:blipFill>
        <p:spPr>
          <a:xfrm>
            <a:off x="500034" y="1643050"/>
            <a:ext cx="7755700" cy="4357718"/>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S čoho som </a:t>
            </a:r>
            <a:r>
              <a:rPr lang="sk-SK" dirty="0" err="1" smtClean="0"/>
              <a:t>som</a:t>
            </a:r>
            <a:r>
              <a:rPr lang="sk-SK" dirty="0" smtClean="0"/>
              <a:t> čerpal materiál</a:t>
            </a:r>
            <a:endParaRPr lang="sk-SK" dirty="0"/>
          </a:p>
        </p:txBody>
      </p:sp>
      <p:sp>
        <p:nvSpPr>
          <p:cNvPr id="3" name="Zástupný symbol obsahu 2"/>
          <p:cNvSpPr>
            <a:spLocks noGrp="1"/>
          </p:cNvSpPr>
          <p:nvPr>
            <p:ph idx="1"/>
          </p:nvPr>
        </p:nvSpPr>
        <p:spPr/>
        <p:txBody>
          <a:bodyPr/>
          <a:lstStyle/>
          <a:p>
            <a:r>
              <a:rPr lang="sk-SK" dirty="0" smtClean="0"/>
              <a:t>Zošit, </a:t>
            </a:r>
            <a:r>
              <a:rPr lang="sk-SK" dirty="0" err="1" smtClean="0"/>
              <a:t>wikipédia,wikycitáty</a:t>
            </a:r>
            <a:endParaRPr lang="sk-SK"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a:bodyPr>
          <a:lstStyle/>
          <a:p>
            <a:pPr>
              <a:buNone/>
            </a:pPr>
            <a:r>
              <a:rPr lang="sk-SK" sz="8000" dirty="0" smtClean="0">
                <a:solidFill>
                  <a:srgbClr val="0070C0"/>
                </a:solidFill>
              </a:rPr>
              <a:t>Ďakujem za pozornosť</a:t>
            </a:r>
            <a:endParaRPr lang="sk-SK" sz="8000"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Čo je vietor</a:t>
            </a:r>
            <a:endParaRPr lang="sk-SK" dirty="0"/>
          </a:p>
        </p:txBody>
      </p:sp>
      <p:sp>
        <p:nvSpPr>
          <p:cNvPr id="3" name="Zástupný symbol obsahu 2"/>
          <p:cNvSpPr>
            <a:spLocks noGrp="1"/>
          </p:cNvSpPr>
          <p:nvPr>
            <p:ph idx="1"/>
          </p:nvPr>
        </p:nvSpPr>
        <p:spPr/>
        <p:txBody>
          <a:bodyPr>
            <a:normAutofit/>
          </a:bodyPr>
          <a:lstStyle/>
          <a:p>
            <a:r>
              <a:rPr lang="sk-SK" sz="2400" b="1" dirty="0" smtClean="0"/>
              <a:t>Vietor</a:t>
            </a:r>
            <a:r>
              <a:rPr lang="sk-SK" sz="2400" dirty="0" smtClean="0"/>
              <a:t> je pohybujúci sa vzdušný prúd, ktorý vzniká v dôsledku vyrovnávania tlaku medzi oblasťami s rôznym </a:t>
            </a:r>
            <a:r>
              <a:rPr lang="sk-SK" sz="2400" dirty="0" smtClean="0">
                <a:hlinkClick r:id="rId2" tooltip="Atmosférický tlak"/>
              </a:rPr>
              <a:t>atmosférickým tlakom</a:t>
            </a:r>
            <a:r>
              <a:rPr lang="sk-SK" sz="2400" dirty="0" smtClean="0"/>
              <a:t>. Je to prízemný horizontálny prúd vzduchu prúdiaci z </a:t>
            </a:r>
            <a:r>
              <a:rPr lang="sk-SK" sz="2400" dirty="0" smtClean="0">
                <a:hlinkClick r:id="rId3" tooltip="Tlaková výš"/>
              </a:rPr>
              <a:t>tlakovej výše</a:t>
            </a:r>
            <a:r>
              <a:rPr lang="sk-SK" sz="2400" dirty="0" smtClean="0"/>
              <a:t> do </a:t>
            </a:r>
            <a:r>
              <a:rPr lang="sk-SK" sz="2400" dirty="0" smtClean="0">
                <a:hlinkClick r:id="rId4" tooltip="Tlaková níž"/>
              </a:rPr>
              <a:t>tlakovej níže</a:t>
            </a:r>
            <a:r>
              <a:rPr lang="sk-SK" sz="2400" dirty="0" smtClean="0"/>
              <a:t>. Pri jeho popise je podstatný jeho smer, </a:t>
            </a:r>
            <a:r>
              <a:rPr lang="sk-SK" sz="2400" dirty="0" err="1" smtClean="0"/>
              <a:t>rýchVietor</a:t>
            </a:r>
            <a:r>
              <a:rPr lang="sk-SK" sz="2400" dirty="0" smtClean="0"/>
              <a:t> je odpradávna ničiacim živlom i pomocníkom človeka. Víchrice spolu s povodňami sú najväčším zdrojom škôd v podmienkach strednej Európy, pri poslednej veľkej víchrici v novembri </a:t>
            </a:r>
            <a:r>
              <a:rPr lang="sk-SK" sz="2400" dirty="0" smtClean="0">
                <a:hlinkClick r:id="rId5" tooltip="2004"/>
              </a:rPr>
              <a:t>2004</a:t>
            </a:r>
            <a:r>
              <a:rPr lang="sk-SK" sz="2400" dirty="0" smtClean="0"/>
              <a:t> bola zničená veľká časť </a:t>
            </a:r>
            <a:r>
              <a:rPr lang="sk-SK" sz="2400" dirty="0" smtClean="0">
                <a:hlinkClick r:id="rId6" tooltip="Les"/>
              </a:rPr>
              <a:t>lesov</a:t>
            </a:r>
            <a:r>
              <a:rPr lang="sk-SK" sz="2400" dirty="0" smtClean="0"/>
              <a:t> </a:t>
            </a:r>
            <a:r>
              <a:rPr lang="sk-SK" sz="2400" dirty="0" smtClean="0">
                <a:hlinkClick r:id="rId7" tooltip="Vysoké Tatry (pohorie)"/>
              </a:rPr>
              <a:t>Vysokých Tatier</a:t>
            </a:r>
            <a:r>
              <a:rPr lang="sk-SK" sz="2400" dirty="0" smtClean="0"/>
              <a:t>. Vietor je jedným z hlavných činiteľov spôsobujúcich </a:t>
            </a:r>
            <a:r>
              <a:rPr lang="sk-SK" sz="2400" dirty="0" smtClean="0">
                <a:hlinkClick r:id="rId8" tooltip="Erózia"/>
              </a:rPr>
              <a:t>eróziu</a:t>
            </a:r>
            <a:r>
              <a:rPr lang="sk-SK" sz="2400" dirty="0" smtClean="0"/>
              <a:t> a </a:t>
            </a:r>
            <a:r>
              <a:rPr lang="sk-SK" sz="2400" dirty="0" smtClean="0">
                <a:hlinkClick r:id="rId9" tooltip="Zvetrávanie"/>
              </a:rPr>
              <a:t>zvetrávanie</a:t>
            </a:r>
            <a:r>
              <a:rPr lang="sk-SK" sz="2400" dirty="0" smtClean="0"/>
              <a:t> hornín. </a:t>
            </a:r>
            <a:r>
              <a:rPr lang="sk-SK" sz="2400" dirty="0" err="1" smtClean="0"/>
              <a:t>losť</a:t>
            </a:r>
            <a:r>
              <a:rPr lang="sk-SK" sz="2400" dirty="0" smtClean="0"/>
              <a:t> a ochladzovací účinok. </a:t>
            </a:r>
            <a:endParaRPr lang="sk-SK"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a:xfrm flipV="1">
            <a:off x="357158" y="6858000"/>
            <a:ext cx="45719" cy="1143032"/>
          </a:xfrm>
        </p:spPr>
        <p:txBody>
          <a:bodyPr/>
          <a:lstStyle/>
          <a:p>
            <a:pPr>
              <a:buNone/>
            </a:pPr>
            <a:endParaRPr lang="sk-SK" dirty="0"/>
          </a:p>
        </p:txBody>
      </p:sp>
      <p:sp>
        <p:nvSpPr>
          <p:cNvPr id="4" name="Obdĺžnik 3"/>
          <p:cNvSpPr/>
          <p:nvPr/>
        </p:nvSpPr>
        <p:spPr>
          <a:xfrm>
            <a:off x="428596" y="2071678"/>
            <a:ext cx="8286808" cy="2677656"/>
          </a:xfrm>
          <a:prstGeom prst="rect">
            <a:avLst/>
          </a:prstGeom>
        </p:spPr>
        <p:txBody>
          <a:bodyPr wrap="square">
            <a:spAutoFit/>
          </a:bodyPr>
          <a:lstStyle/>
          <a:p>
            <a:r>
              <a:rPr lang="sk-SK" sz="2400" dirty="0" smtClean="0"/>
              <a:t>. Pri jeho popise je podstatný jeho smer, </a:t>
            </a:r>
            <a:r>
              <a:rPr lang="sk-SK" sz="2400" dirty="0" err="1" smtClean="0"/>
              <a:t>rýchVietor</a:t>
            </a:r>
            <a:r>
              <a:rPr lang="sk-SK" sz="2400" dirty="0" smtClean="0"/>
              <a:t> je odpradávna ničiacim živlom i pomocníkom človeka. Víchrice spolu s povodňami sú najväčším zdrojom škôd v podmienkach strednej Európy, pri poslednej veľkej víchrici v novembri </a:t>
            </a:r>
            <a:r>
              <a:rPr lang="sk-SK" sz="2400" dirty="0" smtClean="0">
                <a:hlinkClick r:id="rId2" tooltip="2004"/>
              </a:rPr>
              <a:t>2004</a:t>
            </a:r>
            <a:r>
              <a:rPr lang="sk-SK" sz="2400" dirty="0" smtClean="0"/>
              <a:t> bola zničená veľká časť </a:t>
            </a:r>
            <a:r>
              <a:rPr lang="sk-SK" sz="2400" dirty="0" smtClean="0">
                <a:hlinkClick r:id="rId3" tooltip="Les"/>
              </a:rPr>
              <a:t>lesov</a:t>
            </a:r>
            <a:r>
              <a:rPr lang="sk-SK" sz="2400" dirty="0" smtClean="0"/>
              <a:t> </a:t>
            </a:r>
            <a:r>
              <a:rPr lang="sk-SK" sz="2400" dirty="0" smtClean="0">
                <a:hlinkClick r:id="rId4" tooltip="Vysoké Tatry (pohorie)"/>
              </a:rPr>
              <a:t>Vysokých Tatier</a:t>
            </a:r>
            <a:r>
              <a:rPr lang="sk-SK" sz="2400" dirty="0" smtClean="0"/>
              <a:t>. Vietor je jedným z hlavných činiteľov spôsobujúcich </a:t>
            </a:r>
            <a:r>
              <a:rPr lang="sk-SK" sz="2400" dirty="0" smtClean="0">
                <a:hlinkClick r:id="rId5" tooltip="Erózia"/>
              </a:rPr>
              <a:t>eróziu</a:t>
            </a:r>
            <a:r>
              <a:rPr lang="sk-SK" sz="2400" dirty="0" smtClean="0"/>
              <a:t> a </a:t>
            </a:r>
            <a:r>
              <a:rPr lang="sk-SK" sz="2400" dirty="0" smtClean="0">
                <a:hlinkClick r:id="rId6" tooltip="Zvetrávanie"/>
              </a:rPr>
              <a:t>zvetrávanie</a:t>
            </a:r>
            <a:r>
              <a:rPr lang="sk-SK" sz="2400" dirty="0" smtClean="0"/>
              <a:t> hornín. </a:t>
            </a:r>
            <a:r>
              <a:rPr lang="sk-SK" sz="2400" dirty="0" err="1" smtClean="0"/>
              <a:t>losť</a:t>
            </a:r>
            <a:r>
              <a:rPr lang="sk-SK" sz="2400" dirty="0" smtClean="0"/>
              <a:t> a ochladzovací účinok. </a:t>
            </a:r>
            <a:endParaRPr lang="sk-SK"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dirty="0" smtClean="0"/>
              <a:t>Rýchlosť sila vetra</a:t>
            </a:r>
            <a:endParaRPr lang="sk-SK" dirty="0"/>
          </a:p>
        </p:txBody>
      </p:sp>
      <p:sp>
        <p:nvSpPr>
          <p:cNvPr id="3" name="Zástupný symbol obsahu 2"/>
          <p:cNvSpPr>
            <a:spLocks noGrp="1"/>
          </p:cNvSpPr>
          <p:nvPr>
            <p:ph idx="1"/>
          </p:nvPr>
        </p:nvSpPr>
        <p:spPr/>
        <p:txBody>
          <a:bodyPr>
            <a:normAutofit/>
          </a:bodyPr>
          <a:lstStyle/>
          <a:p>
            <a:pPr>
              <a:buNone/>
            </a:pPr>
            <a:r>
              <a:rPr lang="sk-SK" sz="2000" dirty="0" smtClean="0"/>
              <a:t>Rýchlosť (sila) vetra sa klasifikuje buď presným určením jeho </a:t>
            </a:r>
            <a:r>
              <a:rPr lang="sk-SK" sz="2000" dirty="0" smtClean="0">
                <a:hlinkClick r:id="rId2" tooltip="Rýchlosť (fyzikálna veličina)"/>
              </a:rPr>
              <a:t>rýchlosti</a:t>
            </a:r>
            <a:r>
              <a:rPr lang="sk-SK" sz="2000" dirty="0" smtClean="0"/>
              <a:t> (kilometre za hodinu, metre za sekundu, míle za hodinu), alebo v stupňoch, ktoré sa určujú odhadom podľa </a:t>
            </a:r>
            <a:r>
              <a:rPr lang="sk-SK" sz="2000" dirty="0" err="1" smtClean="0">
                <a:hlinkClick r:id="rId3" tooltip="Beaufortova stupnica sily vetra"/>
              </a:rPr>
              <a:t>Beaufortovej</a:t>
            </a:r>
            <a:r>
              <a:rPr lang="sk-SK" sz="2000" dirty="0" smtClean="0">
                <a:hlinkClick r:id="rId3" tooltip="Beaufortova stupnica sily vetra"/>
              </a:rPr>
              <a:t> stupnice</a:t>
            </a:r>
            <a:r>
              <a:rPr lang="sk-SK" sz="2000" dirty="0" smtClean="0"/>
              <a:t>. Rýchlosť vetra sa v čase výrazne mení, preto sa často udáva priemerná rýchlosť vetra (za určité obdobie, napr. 1 alebo 5 minút) a nárazová rýchlosť vetra (maximálna rýchlosť pri jednorazovom náraze). </a:t>
            </a:r>
            <a:endParaRPr lang="sk-SK"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Smer vetra</a:t>
            </a:r>
            <a:endParaRPr lang="sk-SK" dirty="0"/>
          </a:p>
        </p:txBody>
      </p:sp>
      <p:sp>
        <p:nvSpPr>
          <p:cNvPr id="3" name="Zástupný symbol obsahu 2"/>
          <p:cNvSpPr>
            <a:spLocks noGrp="1"/>
          </p:cNvSpPr>
          <p:nvPr>
            <p:ph idx="1"/>
          </p:nvPr>
        </p:nvSpPr>
        <p:spPr/>
        <p:txBody>
          <a:bodyPr>
            <a:normAutofit/>
          </a:bodyPr>
          <a:lstStyle/>
          <a:p>
            <a:r>
              <a:rPr lang="sk-SK" sz="2400" dirty="0" smtClean="0"/>
              <a:t>Smer vetra sa udáva podľa smeru odkiaľ vietor fúka - buď presnejšie pomocou </a:t>
            </a:r>
            <a:r>
              <a:rPr lang="sk-SK" sz="2400" dirty="0" smtClean="0">
                <a:hlinkClick r:id="rId2" tooltip="Azimut"/>
              </a:rPr>
              <a:t>azimutu</a:t>
            </a:r>
            <a:r>
              <a:rPr lang="sk-SK" sz="2400" dirty="0" smtClean="0"/>
              <a:t> (0 až 360°), alebo v </a:t>
            </a:r>
            <a:r>
              <a:rPr lang="sk-SK" sz="2400" dirty="0" smtClean="0">
                <a:hlinkClick r:id="rId3" tooltip="Meteorológia"/>
              </a:rPr>
              <a:t>meteorológii</a:t>
            </a:r>
            <a:r>
              <a:rPr lang="sk-SK" sz="2400" dirty="0" smtClean="0"/>
              <a:t> pomocou </a:t>
            </a:r>
            <a:r>
              <a:rPr lang="sk-SK" sz="2400" dirty="0" smtClean="0">
                <a:hlinkClick r:id="rId4" tooltip="Svetová strana"/>
              </a:rPr>
              <a:t>svetových strán</a:t>
            </a:r>
            <a:r>
              <a:rPr lang="sk-SK" sz="2400" dirty="0" smtClean="0"/>
              <a:t> (spravidla s presnosťou na 22,5°, t. j. s rozlíšením napr. na S, SSV, SV, VSV, V, ... smer). </a:t>
            </a:r>
          </a:p>
          <a:p>
            <a:r>
              <a:rPr lang="sk-SK" sz="2400" dirty="0" smtClean="0"/>
              <a:t>Rýchlosť i smer vetra sa meria </a:t>
            </a:r>
            <a:r>
              <a:rPr lang="sk-SK" sz="2400" dirty="0" smtClean="0">
                <a:hlinkClick r:id="rId5" tooltip="Anemometer"/>
              </a:rPr>
              <a:t>anemometrom</a:t>
            </a:r>
            <a:r>
              <a:rPr lang="sk-SK" sz="2400" dirty="0" smtClean="0"/>
              <a:t>. </a:t>
            </a:r>
            <a:endParaRPr lang="sk-SK"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Druhy vetra</a:t>
            </a:r>
            <a:endParaRPr lang="sk-SK" dirty="0"/>
          </a:p>
        </p:txBody>
      </p:sp>
      <p:sp>
        <p:nvSpPr>
          <p:cNvPr id="3" name="Zástupný symbol obsahu 2"/>
          <p:cNvSpPr>
            <a:spLocks noGrp="1"/>
          </p:cNvSpPr>
          <p:nvPr>
            <p:ph idx="1"/>
          </p:nvPr>
        </p:nvSpPr>
        <p:spPr/>
        <p:txBody>
          <a:bodyPr/>
          <a:lstStyle/>
          <a:p>
            <a:r>
              <a:rPr lang="sk-SK" dirty="0" smtClean="0"/>
              <a:t>Vánok</a:t>
            </a:r>
          </a:p>
          <a:p>
            <a:pPr>
              <a:buNone/>
            </a:pPr>
            <a:r>
              <a:rPr lang="sk-SK" dirty="0" smtClean="0"/>
              <a:t>Fén</a:t>
            </a:r>
          </a:p>
          <a:p>
            <a:pPr>
              <a:buNone/>
            </a:pPr>
            <a:r>
              <a:rPr lang="sk-SK" dirty="0" err="1" smtClean="0"/>
              <a:t>Výchrica</a:t>
            </a:r>
            <a:endParaRPr lang="sk-SK" dirty="0" smtClean="0"/>
          </a:p>
          <a:p>
            <a:pPr>
              <a:buNone/>
            </a:pPr>
            <a:r>
              <a:rPr lang="sk-SK" dirty="0" smtClean="0"/>
              <a:t>Orkán</a:t>
            </a:r>
          </a:p>
          <a:p>
            <a:pPr>
              <a:buNone/>
            </a:pPr>
            <a:r>
              <a:rPr lang="sk-SK" dirty="0" smtClean="0"/>
              <a:t>Tornádo </a:t>
            </a:r>
            <a:endParaRPr lang="sk-SK"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err="1" smtClean="0"/>
              <a:t>Beaufortova</a:t>
            </a:r>
            <a:r>
              <a:rPr lang="sk-SK" b="1" dirty="0" smtClean="0"/>
              <a:t> stupnica sily vetra</a:t>
            </a:r>
            <a:br>
              <a:rPr lang="sk-SK" b="1" dirty="0" smtClean="0"/>
            </a:br>
            <a:endParaRPr lang="sk-SK" dirty="0"/>
          </a:p>
        </p:txBody>
      </p:sp>
      <p:sp>
        <p:nvSpPr>
          <p:cNvPr id="3" name="Zástupný symbol obsahu 2"/>
          <p:cNvSpPr>
            <a:spLocks noGrp="1"/>
          </p:cNvSpPr>
          <p:nvPr>
            <p:ph idx="1"/>
          </p:nvPr>
        </p:nvSpPr>
        <p:spPr/>
        <p:txBody>
          <a:bodyPr>
            <a:normAutofit/>
          </a:bodyPr>
          <a:lstStyle/>
          <a:p>
            <a:r>
              <a:rPr lang="sk-SK" sz="2400" dirty="0" smtClean="0"/>
              <a:t>Stupnicu vytvoril v roku </a:t>
            </a:r>
            <a:r>
              <a:rPr lang="sk-SK" sz="2400" dirty="0" smtClean="0">
                <a:hlinkClick r:id="rId2" tooltip="1805"/>
              </a:rPr>
              <a:t>1805</a:t>
            </a:r>
            <a:r>
              <a:rPr lang="sk-SK" sz="2400" dirty="0" smtClean="0"/>
              <a:t> Sir </a:t>
            </a:r>
            <a:r>
              <a:rPr lang="sk-SK" sz="2400" dirty="0" err="1" smtClean="0">
                <a:hlinkClick r:id="rId3" tooltip="Francis Beaufort"/>
              </a:rPr>
              <a:t>Francis</a:t>
            </a:r>
            <a:r>
              <a:rPr lang="sk-SK" sz="2400" dirty="0" smtClean="0">
                <a:hlinkClick r:id="rId3" tooltip="Francis Beaufort"/>
              </a:rPr>
              <a:t> </a:t>
            </a:r>
            <a:r>
              <a:rPr lang="sk-SK" sz="2400" dirty="0" err="1" smtClean="0">
                <a:hlinkClick r:id="rId3" tooltip="Francis Beaufort"/>
              </a:rPr>
              <a:t>Beaufort</a:t>
            </a:r>
            <a:r>
              <a:rPr lang="sk-SK" sz="2400" dirty="0" smtClean="0"/>
              <a:t>, </a:t>
            </a:r>
            <a:r>
              <a:rPr lang="sk-SK" sz="2400" dirty="0" smtClean="0">
                <a:hlinkClick r:id="rId4" tooltip="Británia"/>
              </a:rPr>
              <a:t>britský</a:t>
            </a:r>
            <a:r>
              <a:rPr lang="sk-SK" sz="2400" dirty="0" smtClean="0"/>
              <a:t> </a:t>
            </a:r>
            <a:r>
              <a:rPr lang="sk-SK" sz="2400" dirty="0" smtClean="0">
                <a:hlinkClick r:id="rId5" tooltip="Admirál"/>
              </a:rPr>
              <a:t>admirál</a:t>
            </a:r>
            <a:r>
              <a:rPr lang="sk-SK" sz="2400" dirty="0" smtClean="0"/>
              <a:t> a </a:t>
            </a:r>
            <a:r>
              <a:rPr lang="sk-SK" sz="2400" dirty="0" err="1" smtClean="0">
                <a:hlinkClick r:id="rId6" tooltip="Hydrogeografia"/>
              </a:rPr>
              <a:t>hydrogeograf</a:t>
            </a:r>
            <a:r>
              <a:rPr lang="sk-SK" sz="2400" dirty="0" smtClean="0"/>
              <a:t>. Pôvodne sa trinásťstupňová stupnica (0 – 12) riadila opisom stavu plachiet na vojenských lodiach, so stupňami od „sotva dostatočný vietor na riadenie lode“ po „vietor, aký nevydrží žiadne oplachtenie“. Od tridsiatych rokov 19. storočia sa stala štandardom pri zápise </a:t>
            </a:r>
            <a:r>
              <a:rPr lang="sk-SK" sz="2400" dirty="0" smtClean="0">
                <a:hlinkClick r:id="rId7" tooltip="Lodný denník (stránka neexistuje)"/>
              </a:rPr>
              <a:t>lodného denníka</a:t>
            </a:r>
            <a:r>
              <a:rPr lang="sk-SK" sz="2400" dirty="0" smtClean="0"/>
              <a:t> a od päťdesiatych rokov 19. storočia sa začala používať v pevninovej </a:t>
            </a:r>
            <a:r>
              <a:rPr lang="sk-SK" sz="2400" dirty="0" smtClean="0">
                <a:hlinkClick r:id="rId8" tooltip="Meteorológia"/>
              </a:rPr>
              <a:t>meteorológii</a:t>
            </a:r>
            <a:r>
              <a:rPr lang="sk-SK" sz="2400" dirty="0" smtClean="0"/>
              <a:t>. </a:t>
            </a:r>
            <a:endParaRPr lang="sk-SK"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a:bodyPr>
          <a:lstStyle/>
          <a:p>
            <a:r>
              <a:rPr lang="sk-SK" sz="2400" dirty="0" smtClean="0"/>
              <a:t>Od začiatku 20. storočia, keď sa v </a:t>
            </a:r>
            <a:r>
              <a:rPr lang="sk-SK" sz="2400" dirty="0" err="1" smtClean="0"/>
              <a:t>moreplavbe</a:t>
            </a:r>
            <a:r>
              <a:rPr lang="sk-SK" sz="2400" dirty="0" smtClean="0"/>
              <a:t> plachetnice začali nahrádzať parníkmi, bola stupnica preformulovaná podľa vlnenia na vodnej hladine a doplnila sa o pevninové pozorovania </a:t>
            </a:r>
            <a:r>
              <a:rPr lang="sk-SK" sz="2400" dirty="0" smtClean="0">
                <a:hlinkClick r:id="rId2" tooltip="Dym"/>
              </a:rPr>
              <a:t>dymu</a:t>
            </a:r>
            <a:r>
              <a:rPr lang="sk-SK" sz="2400" dirty="0" smtClean="0"/>
              <a:t> a pohybu </a:t>
            </a:r>
            <a:r>
              <a:rPr lang="sk-SK" sz="2400" dirty="0" smtClean="0">
                <a:hlinkClick r:id="rId3" tooltip="Strom"/>
              </a:rPr>
              <a:t>stromov</a:t>
            </a:r>
            <a:r>
              <a:rPr lang="sk-SK" sz="2400" dirty="0" smtClean="0"/>
              <a:t> vo vetre. </a:t>
            </a:r>
            <a:endParaRPr lang="sk-SK"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a:bodyPr>
          <a:lstStyle/>
          <a:p>
            <a:r>
              <a:rPr lang="sk-SK" sz="2400" dirty="0" smtClean="0"/>
              <a:t>V roku </a:t>
            </a:r>
            <a:r>
              <a:rPr lang="sk-SK" sz="2400" dirty="0" smtClean="0">
                <a:hlinkClick r:id="rId2" tooltip="1946"/>
              </a:rPr>
              <a:t>1946</a:t>
            </a:r>
            <a:r>
              <a:rPr lang="sk-SK" sz="2400" dirty="0" smtClean="0"/>
              <a:t> sa stupnica rozšírila o stupne 13 – 17, ktoré sa </a:t>
            </a:r>
            <a:r>
              <a:rPr lang="sk-SK" sz="2400" dirty="0" err="1" smtClean="0"/>
              <a:t>používaju</a:t>
            </a:r>
            <a:r>
              <a:rPr lang="sk-SK" sz="2400" dirty="0" smtClean="0"/>
              <a:t> vo výnimočnom prípade na opis sily </a:t>
            </a:r>
            <a:r>
              <a:rPr lang="sk-SK" sz="2400" dirty="0" smtClean="0">
                <a:hlinkClick r:id="rId3" tooltip="Tropický cyklón"/>
              </a:rPr>
              <a:t>tropických cyklónov</a:t>
            </a:r>
            <a:r>
              <a:rPr lang="sk-SK" sz="2400" dirty="0" smtClean="0"/>
              <a:t> hlavne v </a:t>
            </a:r>
            <a:r>
              <a:rPr lang="sk-SK" sz="2400" dirty="0" smtClean="0">
                <a:hlinkClick r:id="rId4" tooltip="Čína"/>
              </a:rPr>
              <a:t>Číne</a:t>
            </a:r>
            <a:r>
              <a:rPr lang="sk-SK" sz="2400" dirty="0" smtClean="0"/>
              <a:t> a na </a:t>
            </a:r>
            <a:r>
              <a:rPr lang="sk-SK" sz="2400" dirty="0" smtClean="0">
                <a:hlinkClick r:id="rId5" tooltip="Taiwan"/>
              </a:rPr>
              <a:t>Taiwane</a:t>
            </a:r>
            <a:r>
              <a:rPr lang="sk-SK" sz="2400" dirty="0" smtClean="0"/>
              <a:t>. Absolútna rýchlosť vetra (v m/s) bola vztiahnutá k empirickej stupnici podľa vzorca </a:t>
            </a:r>
          </a:p>
          <a:p>
            <a:r>
              <a:rPr lang="sk-SK" sz="2400" dirty="0" smtClean="0"/>
              <a:t>v = 0 , 836 × B 3 2 {\</a:t>
            </a:r>
            <a:r>
              <a:rPr lang="sk-SK" sz="2400" dirty="0" err="1" smtClean="0"/>
              <a:t>displaystyle</a:t>
            </a:r>
            <a:r>
              <a:rPr lang="sk-SK" sz="2400" dirty="0" smtClean="0"/>
              <a:t> v=0,836\times B^{\</a:t>
            </a:r>
            <a:r>
              <a:rPr lang="sk-SK" sz="2400" dirty="0" err="1" smtClean="0"/>
              <a:t>frac</a:t>
            </a:r>
            <a:r>
              <a:rPr lang="sk-SK" sz="2400" dirty="0" smtClean="0"/>
              <a:t> {3}{2}}} </a:t>
            </a:r>
            <a:endParaRPr lang="sk-SK" sz="2400" dirty="0"/>
          </a:p>
        </p:txBody>
      </p:sp>
    </p:spTree>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544</Words>
  <Application>Microsoft Office PowerPoint</Application>
  <PresentationFormat>Prezentácia na obrazovke (4:3)</PresentationFormat>
  <Paragraphs>32</Paragraphs>
  <Slides>15</Slides>
  <Notes>0</Notes>
  <HiddenSlides>0</HiddenSlides>
  <MMClips>0</MMClips>
  <ScaleCrop>false</ScaleCrop>
  <HeadingPairs>
    <vt:vector size="6" baseType="variant">
      <vt:variant>
        <vt:lpstr>Použité písma</vt:lpstr>
      </vt:variant>
      <vt:variant>
        <vt:i4>2</vt:i4>
      </vt:variant>
      <vt:variant>
        <vt:lpstr>Motív</vt:lpstr>
      </vt:variant>
      <vt:variant>
        <vt:i4>1</vt:i4>
      </vt:variant>
      <vt:variant>
        <vt:lpstr>Nadpisy snímok</vt:lpstr>
      </vt:variant>
      <vt:variant>
        <vt:i4>15</vt:i4>
      </vt:variant>
    </vt:vector>
  </HeadingPairs>
  <TitlesOfParts>
    <vt:vector size="18" baseType="lpstr">
      <vt:lpstr>Arial</vt:lpstr>
      <vt:lpstr>Calibri</vt:lpstr>
      <vt:lpstr>Motív Office</vt:lpstr>
      <vt:lpstr>vietor</vt:lpstr>
      <vt:lpstr>Čo je vietor</vt:lpstr>
      <vt:lpstr>Prezentácia programu PowerPoint</vt:lpstr>
      <vt:lpstr>Rýchlosť sila vetra</vt:lpstr>
      <vt:lpstr>Smer vetra</vt:lpstr>
      <vt:lpstr>Druhy vetra</vt:lpstr>
      <vt:lpstr>Beaufortova stupnica sily vetra </vt:lpstr>
      <vt:lpstr>Prezentácia programu PowerPoint</vt:lpstr>
      <vt:lpstr>Prezentácia programu PowerPoint</vt:lpstr>
      <vt:lpstr>vietor</vt:lpstr>
      <vt:lpstr>Prezentácia programu PowerPoint</vt:lpstr>
      <vt:lpstr>Obrázky vetra</vt:lpstr>
      <vt:lpstr>Prezentácia programu PowerPoint</vt:lpstr>
      <vt:lpstr>S čoho som som čerpal materiál</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vietor</dc:title>
  <dc:creator>Uzivatel</dc:creator>
  <cp:lastModifiedBy>IVAN</cp:lastModifiedBy>
  <cp:revision>6</cp:revision>
  <dcterms:created xsi:type="dcterms:W3CDTF">2020-03-28T09:44:37Z</dcterms:created>
  <dcterms:modified xsi:type="dcterms:W3CDTF">2020-03-31T17:29:57Z</dcterms:modified>
</cp:coreProperties>
</file>