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8" r:id="rId3"/>
    <p:sldId id="265" r:id="rId4"/>
    <p:sldId id="261" r:id="rId5"/>
    <p:sldId id="262" r:id="rId6"/>
    <p:sldId id="263" r:id="rId7"/>
    <p:sldId id="264" r:id="rId8"/>
    <p:sldId id="260" r:id="rId9"/>
    <p:sldId id="266" r:id="rId10"/>
    <p:sldId id="267" r:id="rId11"/>
    <p:sldId id="269" r:id="rId12"/>
    <p:sldId id="271" r:id="rId13"/>
    <p:sldId id="272" r:id="rId14"/>
    <p:sldId id="270" r:id="rId15"/>
    <p:sldId id="27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ia bez názvu" id="{11DC6B71-1A96-4DA2-A6C2-0CB380CADAE6}">
          <p14:sldIdLst>
            <p14:sldId id="256"/>
            <p14:sldId id="258"/>
            <p14:sldId id="265"/>
            <p14:sldId id="261"/>
            <p14:sldId id="262"/>
            <p14:sldId id="263"/>
            <p14:sldId id="264"/>
            <p14:sldId id="260"/>
            <p14:sldId id="266"/>
            <p14:sldId id="267"/>
            <p14:sldId id="269"/>
            <p14:sldId id="271"/>
            <p14:sldId id="272"/>
            <p14:sldId id="270"/>
            <p14:sldId id="27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74" autoAdjust="0"/>
    <p:restoredTop sz="94660"/>
  </p:normalViewPr>
  <p:slideViewPr>
    <p:cSldViewPr snapToGrid="0">
      <p:cViewPr varScale="1">
        <p:scale>
          <a:sx n="103" d="100"/>
          <a:sy n="103" d="100"/>
        </p:scale>
        <p:origin x="132" y="2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sk-SK"/>
              <a:t>Kliknutím upravte štýl predlohy nadpisu</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78DC195-C2DA-47ED-9156-ED4AEF276022}" type="datetimeFigureOut">
              <a:rPr lang="sk-SK" smtClean="0"/>
              <a:t>28.03.2020</a:t>
            </a:fld>
            <a:endParaRPr lang="sk-SK"/>
          </a:p>
        </p:txBody>
      </p:sp>
      <p:sp>
        <p:nvSpPr>
          <p:cNvPr id="5" name="Footer Placeholder 4"/>
          <p:cNvSpPr>
            <a:spLocks noGrp="1"/>
          </p:cNvSpPr>
          <p:nvPr>
            <p:ph type="ftr" sz="quarter" idx="11"/>
          </p:nvPr>
        </p:nvSpPr>
        <p:spPr>
          <a:xfrm>
            <a:off x="1371600" y="4323845"/>
            <a:ext cx="6400800" cy="365125"/>
          </a:xfrm>
        </p:spPr>
        <p:txBody>
          <a:bodyPr/>
          <a:lstStyle/>
          <a:p>
            <a:endParaRPr lang="sk-SK"/>
          </a:p>
        </p:txBody>
      </p:sp>
      <p:sp>
        <p:nvSpPr>
          <p:cNvPr id="6" name="Slide Number Placeholder 5"/>
          <p:cNvSpPr>
            <a:spLocks noGrp="1"/>
          </p:cNvSpPr>
          <p:nvPr>
            <p:ph type="sldNum" sz="quarter" idx="12"/>
          </p:nvPr>
        </p:nvSpPr>
        <p:spPr>
          <a:xfrm>
            <a:off x="8077200" y="1430866"/>
            <a:ext cx="2743200" cy="365125"/>
          </a:xfrm>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383995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E78DC195-C2DA-47ED-9156-ED4AEF276022}" type="datetimeFigureOut">
              <a:rPr lang="sk-SK" smtClean="0"/>
              <a:t>28.03.2020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279521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ázov a popis">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78DC195-C2DA-47ED-9156-ED4AEF276022}" type="datetimeFigureOut">
              <a:rPr lang="sk-SK" smtClean="0"/>
              <a:t>28.03.2020</a:t>
            </a:fld>
            <a:endParaRPr lang="sk-SK"/>
          </a:p>
        </p:txBody>
      </p:sp>
      <p:sp>
        <p:nvSpPr>
          <p:cNvPr id="6" name="Footer Placeholder 5"/>
          <p:cNvSpPr>
            <a:spLocks noGrp="1"/>
          </p:cNvSpPr>
          <p:nvPr>
            <p:ph type="ftr" sz="quarter" idx="11"/>
          </p:nvPr>
        </p:nvSpPr>
        <p:spPr>
          <a:xfrm>
            <a:off x="685800" y="379941"/>
            <a:ext cx="6991492" cy="365125"/>
          </a:xfrm>
        </p:spPr>
        <p:txBody>
          <a:bodyPr/>
          <a:lstStyle/>
          <a:p>
            <a:endParaRPr lang="sk-SK"/>
          </a:p>
        </p:txBody>
      </p:sp>
      <p:sp>
        <p:nvSpPr>
          <p:cNvPr id="7" name="Slide Number Placeholder 6"/>
          <p:cNvSpPr>
            <a:spLocks noGrp="1"/>
          </p:cNvSpPr>
          <p:nvPr>
            <p:ph type="sldNum" sz="quarter" idx="12"/>
          </p:nvPr>
        </p:nvSpPr>
        <p:spPr>
          <a:xfrm>
            <a:off x="10862452" y="381000"/>
            <a:ext cx="643748" cy="365125"/>
          </a:xfrm>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410563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onuka s popisom">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k-SK"/>
              <a:t>Kliknutím upravte štýl predlohy nadpisu</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78DC195-C2DA-47ED-9156-ED4AEF276022}" type="datetimeFigureOut">
              <a:rPr lang="sk-SK" smtClean="0"/>
              <a:t>28.03.2020</a:t>
            </a:fld>
            <a:endParaRPr lang="sk-SK"/>
          </a:p>
        </p:txBody>
      </p:sp>
      <p:sp>
        <p:nvSpPr>
          <p:cNvPr id="6" name="Footer Placeholder 5"/>
          <p:cNvSpPr>
            <a:spLocks noGrp="1"/>
          </p:cNvSpPr>
          <p:nvPr>
            <p:ph type="ftr" sz="quarter" idx="11"/>
          </p:nvPr>
        </p:nvSpPr>
        <p:spPr>
          <a:xfrm>
            <a:off x="685800" y="379941"/>
            <a:ext cx="6991492" cy="365125"/>
          </a:xfrm>
        </p:spPr>
        <p:txBody>
          <a:bodyPr/>
          <a:lstStyle/>
          <a:p>
            <a:endParaRPr lang="sk-SK"/>
          </a:p>
        </p:txBody>
      </p:sp>
      <p:sp>
        <p:nvSpPr>
          <p:cNvPr id="7" name="Slide Number Placeholder 6"/>
          <p:cNvSpPr>
            <a:spLocks noGrp="1"/>
          </p:cNvSpPr>
          <p:nvPr>
            <p:ph type="sldNum" sz="quarter" idx="12"/>
          </p:nvPr>
        </p:nvSpPr>
        <p:spPr>
          <a:xfrm>
            <a:off x="10862452" y="381000"/>
            <a:ext cx="643748" cy="365125"/>
          </a:xfrm>
        </p:spPr>
        <p:txBody>
          <a:bodyPr/>
          <a:lstStyle/>
          <a:p>
            <a:fld id="{29A5A520-B01D-4715-8222-B05F0B04FCDC}" type="slidenum">
              <a:rPr lang="sk-SK" smtClean="0"/>
              <a:t>‹#›</a:t>
            </a:fld>
            <a:endParaRPr lang="sk-SK"/>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88481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a s názvom">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k-SK"/>
              <a:t>Kliknutím upravte štýl predlohy nadpisu</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78DC195-C2DA-47ED-9156-ED4AEF276022}" type="datetimeFigureOut">
              <a:rPr lang="sk-SK" smtClean="0"/>
              <a:t>28.03.2020</a:t>
            </a:fld>
            <a:endParaRPr lang="sk-SK"/>
          </a:p>
        </p:txBody>
      </p:sp>
      <p:sp>
        <p:nvSpPr>
          <p:cNvPr id="6" name="Footer Placeholder 5"/>
          <p:cNvSpPr>
            <a:spLocks noGrp="1"/>
          </p:cNvSpPr>
          <p:nvPr>
            <p:ph type="ftr" sz="quarter" idx="11"/>
          </p:nvPr>
        </p:nvSpPr>
        <p:spPr>
          <a:xfrm>
            <a:off x="685800" y="378883"/>
            <a:ext cx="6991492" cy="365125"/>
          </a:xfrm>
        </p:spPr>
        <p:txBody>
          <a:bodyPr/>
          <a:lstStyle/>
          <a:p>
            <a:endParaRPr lang="sk-SK"/>
          </a:p>
        </p:txBody>
      </p:sp>
      <p:sp>
        <p:nvSpPr>
          <p:cNvPr id="7" name="Slide Number Placeholder 6"/>
          <p:cNvSpPr>
            <a:spLocks noGrp="1"/>
          </p:cNvSpPr>
          <p:nvPr>
            <p:ph type="sldNum" sz="quarter" idx="12"/>
          </p:nvPr>
        </p:nvSpPr>
        <p:spPr>
          <a:xfrm>
            <a:off x="10862452" y="381000"/>
            <a:ext cx="643748" cy="365125"/>
          </a:xfrm>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2017742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ĺ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k-SK"/>
              <a:t>Kliknutím upravte štýl predlohy nadpisu</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E78DC195-C2DA-47ED-9156-ED4AEF276022}" type="datetimeFigureOut">
              <a:rPr lang="sk-SK" smtClean="0"/>
              <a:t>28.03.2020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33584829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tĺpec s obrázkom">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k-SK"/>
              <a:t>Kliknutím upravte štýl predlohy nadpisu</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k-SK"/>
              <a:t>Kliknutím na ikonu pridáte obrázok</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3" name="Date Placeholder 2"/>
          <p:cNvSpPr>
            <a:spLocks noGrp="1"/>
          </p:cNvSpPr>
          <p:nvPr>
            <p:ph type="dt" sz="half" idx="10"/>
          </p:nvPr>
        </p:nvSpPr>
        <p:spPr/>
        <p:txBody>
          <a:bodyPr/>
          <a:lstStyle/>
          <a:p>
            <a:fld id="{E78DC195-C2DA-47ED-9156-ED4AEF276022}" type="datetimeFigureOut">
              <a:rPr lang="sk-SK" smtClean="0"/>
              <a:t>28.03.2020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2202564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78DC195-C2DA-47ED-9156-ED4AEF276022}" type="datetimeFigureOut">
              <a:rPr lang="sk-SK" smtClean="0"/>
              <a:t>28.03.2020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22032312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Zvislý nadpis a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k-SK"/>
              <a:t>Kliknutím upravte štýl predlohy nadpisu</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78DC195-C2DA-47ED-9156-ED4AEF276022}" type="datetimeFigureOut">
              <a:rPr lang="sk-SK" smtClean="0"/>
              <a:t>28.03.2020</a:t>
            </a:fld>
            <a:endParaRPr lang="sk-SK"/>
          </a:p>
        </p:txBody>
      </p:sp>
      <p:sp>
        <p:nvSpPr>
          <p:cNvPr id="5" name="Footer Placeholder 4"/>
          <p:cNvSpPr>
            <a:spLocks noGrp="1"/>
          </p:cNvSpPr>
          <p:nvPr>
            <p:ph type="ftr" sz="quarter" idx="11"/>
          </p:nvPr>
        </p:nvSpPr>
        <p:spPr>
          <a:xfrm>
            <a:off x="685800" y="381000"/>
            <a:ext cx="6991492" cy="365125"/>
          </a:xfrm>
        </p:spPr>
        <p:txBody>
          <a:bodyPr/>
          <a:lstStyle/>
          <a:p>
            <a:endParaRPr lang="sk-SK"/>
          </a:p>
        </p:txBody>
      </p:sp>
      <p:sp>
        <p:nvSpPr>
          <p:cNvPr id="6" name="Slide Number Placeholder 5"/>
          <p:cNvSpPr>
            <a:spLocks noGrp="1"/>
          </p:cNvSpPr>
          <p:nvPr>
            <p:ph type="sldNum" sz="quarter" idx="12"/>
          </p:nvPr>
        </p:nvSpPr>
        <p:spPr>
          <a:xfrm>
            <a:off x="10862452" y="381000"/>
            <a:ext cx="643748" cy="365125"/>
          </a:xfrm>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302881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10"/>
          </p:nvPr>
        </p:nvSpPr>
        <p:spPr/>
        <p:txBody>
          <a:bodyPr/>
          <a:lstStyle/>
          <a:p>
            <a:fld id="{E78DC195-C2DA-47ED-9156-ED4AEF276022}" type="datetimeFigureOut">
              <a:rPr lang="sk-SK" smtClean="0"/>
              <a:t>28.03.2020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2388207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Hlavička sekci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k-SK"/>
              <a:t>Kliknutím upravte štýl predlohy nadpisu</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78DC195-C2DA-47ED-9156-ED4AEF276022}" type="datetimeFigureOut">
              <a:rPr lang="sk-SK" smtClean="0"/>
              <a:t>28.03.2020</a:t>
            </a:fld>
            <a:endParaRPr lang="sk-SK"/>
          </a:p>
        </p:txBody>
      </p:sp>
      <p:sp>
        <p:nvSpPr>
          <p:cNvPr id="5" name="Footer Placeholder 4"/>
          <p:cNvSpPr>
            <a:spLocks noGrp="1"/>
          </p:cNvSpPr>
          <p:nvPr>
            <p:ph type="ftr" sz="quarter" idx="11"/>
          </p:nvPr>
        </p:nvSpPr>
        <p:spPr>
          <a:xfrm>
            <a:off x="685800" y="381001"/>
            <a:ext cx="6991492" cy="364065"/>
          </a:xfrm>
        </p:spPr>
        <p:txBody>
          <a:bodyPr/>
          <a:lstStyle/>
          <a:p>
            <a:endParaRPr lang="sk-SK"/>
          </a:p>
        </p:txBody>
      </p:sp>
      <p:sp>
        <p:nvSpPr>
          <p:cNvPr id="6" name="Slide Number Placeholder 5"/>
          <p:cNvSpPr>
            <a:spLocks noGrp="1"/>
          </p:cNvSpPr>
          <p:nvPr>
            <p:ph type="sldNum" sz="quarter" idx="12"/>
          </p:nvPr>
        </p:nvSpPr>
        <p:spPr>
          <a:xfrm>
            <a:off x="10862452" y="381000"/>
            <a:ext cx="643748" cy="365125"/>
          </a:xfrm>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1678904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Date Placeholder 4"/>
          <p:cNvSpPr>
            <a:spLocks noGrp="1"/>
          </p:cNvSpPr>
          <p:nvPr>
            <p:ph type="dt" sz="half" idx="10"/>
          </p:nvPr>
        </p:nvSpPr>
        <p:spPr/>
        <p:txBody>
          <a:bodyPr/>
          <a:lstStyle/>
          <a:p>
            <a:fld id="{E78DC195-C2DA-47ED-9156-ED4AEF276022}" type="datetimeFigureOut">
              <a:rPr lang="sk-SK" smtClean="0"/>
              <a:t>28.03.2020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2993086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k-SK"/>
              <a:t>Kliknutím upravte štýl predlohy nadpisu</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Content Placeholder 3"/>
          <p:cNvSpPr>
            <a:spLocks noGrp="1"/>
          </p:cNvSpPr>
          <p:nvPr>
            <p:ph sz="half" idx="2"/>
          </p:nvPr>
        </p:nvSpPr>
        <p:spPr>
          <a:xfrm>
            <a:off x="685800" y="3132666"/>
            <a:ext cx="5311775" cy="308601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Content Placeholder 5"/>
          <p:cNvSpPr>
            <a:spLocks noGrp="1"/>
          </p:cNvSpPr>
          <p:nvPr>
            <p:ph sz="quarter" idx="4"/>
          </p:nvPr>
        </p:nvSpPr>
        <p:spPr>
          <a:xfrm>
            <a:off x="6172200" y="3132666"/>
            <a:ext cx="5334000" cy="3086019"/>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7" name="Date Placeholder 6"/>
          <p:cNvSpPr>
            <a:spLocks noGrp="1"/>
          </p:cNvSpPr>
          <p:nvPr>
            <p:ph type="dt" sz="half" idx="10"/>
          </p:nvPr>
        </p:nvSpPr>
        <p:spPr/>
        <p:txBody>
          <a:bodyPr/>
          <a:lstStyle/>
          <a:p>
            <a:fld id="{E78DC195-C2DA-47ED-9156-ED4AEF276022}" type="datetimeFigureOut">
              <a:rPr lang="sk-SK" smtClean="0"/>
              <a:t>28.03.2020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3257766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a:t>Kliknutím upravte štýl predlohy nadpisu</a:t>
            </a:r>
            <a:endParaRPr lang="en-US" dirty="0"/>
          </a:p>
        </p:txBody>
      </p:sp>
      <p:sp>
        <p:nvSpPr>
          <p:cNvPr id="3" name="Date Placeholder 2"/>
          <p:cNvSpPr>
            <a:spLocks noGrp="1"/>
          </p:cNvSpPr>
          <p:nvPr>
            <p:ph type="dt" sz="half" idx="10"/>
          </p:nvPr>
        </p:nvSpPr>
        <p:spPr/>
        <p:txBody>
          <a:bodyPr/>
          <a:lstStyle/>
          <a:p>
            <a:fld id="{E78DC195-C2DA-47ED-9156-ED4AEF276022}" type="datetimeFigureOut">
              <a:rPr lang="sk-SK" smtClean="0"/>
              <a:t>28.03.2020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140617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DC195-C2DA-47ED-9156-ED4AEF276022}" type="datetimeFigureOut">
              <a:rPr lang="sk-SK" smtClean="0"/>
              <a:t>28.03.2020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331395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k-SK"/>
              <a:t>Kliknutím upravte štýl predlohy nadpisu</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E78DC195-C2DA-47ED-9156-ED4AEF276022}" type="datetimeFigureOut">
              <a:rPr lang="sk-SK" smtClean="0"/>
              <a:t>28.03.2020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1650687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k-SK"/>
              <a:t>Kliknutím upravte štýl predlohy nadpisu</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a:t>Kliknutím na ikonu pridáte obrázok</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Date Placeholder 4"/>
          <p:cNvSpPr>
            <a:spLocks noGrp="1"/>
          </p:cNvSpPr>
          <p:nvPr>
            <p:ph type="dt" sz="half" idx="10"/>
          </p:nvPr>
        </p:nvSpPr>
        <p:spPr/>
        <p:txBody>
          <a:bodyPr/>
          <a:lstStyle/>
          <a:p>
            <a:fld id="{E78DC195-C2DA-47ED-9156-ED4AEF276022}" type="datetimeFigureOut">
              <a:rPr lang="sk-SK" smtClean="0"/>
              <a:t>28.03.2020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9A5A520-B01D-4715-8222-B05F0B04FCDC}" type="slidenum">
              <a:rPr lang="sk-SK" smtClean="0"/>
              <a:t>‹#›</a:t>
            </a:fld>
            <a:endParaRPr lang="sk-SK"/>
          </a:p>
        </p:txBody>
      </p:sp>
    </p:spTree>
    <p:extLst>
      <p:ext uri="{BB962C8B-B14F-4D97-AF65-F5344CB8AC3E}">
        <p14:creationId xmlns:p14="http://schemas.microsoft.com/office/powerpoint/2010/main" val="1307903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k-SK"/>
              <a:t>Kliknutím upravte štýl predlohy nadpisu</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78DC195-C2DA-47ED-9156-ED4AEF276022}" type="datetimeFigureOut">
              <a:rPr lang="sk-SK" smtClean="0"/>
              <a:t>28.03.2020</a:t>
            </a:fld>
            <a:endParaRPr lang="sk-SK"/>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9A5A520-B01D-4715-8222-B05F0B04FCDC}" type="slidenum">
              <a:rPr lang="sk-SK" smtClean="0"/>
              <a:t>‹#›</a:t>
            </a:fld>
            <a:endParaRPr lang="sk-SK"/>
          </a:p>
        </p:txBody>
      </p:sp>
    </p:spTree>
    <p:extLst>
      <p:ext uri="{BB962C8B-B14F-4D97-AF65-F5344CB8AC3E}">
        <p14:creationId xmlns:p14="http://schemas.microsoft.com/office/powerpoint/2010/main" val="266335097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sk.wikipedia.org/wiki/Hypocentrum" TargetMode="External"/><Relationship Id="rId3" Type="http://schemas.openxmlformats.org/officeDocument/2006/relationships/hyperlink" Target="https://www.quark.sk/kolko-sopiek-sa-nachadza-uzemi-slovenska/" TargetMode="External"/><Relationship Id="rId7" Type="http://schemas.openxmlformats.org/officeDocument/2006/relationships/hyperlink" Target="https://www.najkrajsikraj.sk/javorie/" TargetMode="External"/><Relationship Id="rId12" Type="http://schemas.openxmlformats.org/officeDocument/2006/relationships/hyperlink" Target="https://www.quark.sk/zemetrasenia-na-slovensku/" TargetMode="External"/><Relationship Id="rId2" Type="http://schemas.openxmlformats.org/officeDocument/2006/relationships/hyperlink" Target="https://www.dobrenoviny.sk/c/114862/jedna-z-najvacsich-sopiek-na-zemi-bola-kedysi-na-slovensku-viete-kde-su-jej-pozostatky-" TargetMode="External"/><Relationship Id="rId1" Type="http://schemas.openxmlformats.org/officeDocument/2006/relationships/slideLayout" Target="../slideLayouts/slideLayout2.xml"/><Relationship Id="rId6" Type="http://schemas.openxmlformats.org/officeDocument/2006/relationships/hyperlink" Target="https://sk.wikipedia.org/wiki/Javorie_(pohorie)" TargetMode="External"/><Relationship Id="rId11" Type="http://schemas.openxmlformats.org/officeDocument/2006/relationships/hyperlink" Target="https://spravy.pravda.sk/domace/clanok/164909-velke-zemetrasenie-sa-slovensku-nevyhne-varuju-dejiny/" TargetMode="External"/><Relationship Id="rId5" Type="http://schemas.openxmlformats.org/officeDocument/2006/relationships/hyperlink" Target="https://sk.wikipedia.org/wiki/Vihorlat_(vrch)" TargetMode="External"/><Relationship Id="rId10" Type="http://schemas.openxmlformats.org/officeDocument/2006/relationships/hyperlink" Target="https://sk.wikipedia.org/wiki/Kremnick%C3%A9_vrchy" TargetMode="External"/><Relationship Id="rId4" Type="http://schemas.openxmlformats.org/officeDocument/2006/relationships/hyperlink" Target="http://www.keturist.sk/info/okolite-hory/slanske-vrchy/" TargetMode="External"/><Relationship Id="rId9" Type="http://schemas.openxmlformats.org/officeDocument/2006/relationships/hyperlink" Target="https://sk.wikipedia.org/wiki/%C5%A0tiavnick%C3%A9_vrchy"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E23C97-7A1D-41B1-9226-60DD2966414F}"/>
              </a:ext>
            </a:extLst>
          </p:cNvPr>
          <p:cNvSpPr>
            <a:spLocks noGrp="1"/>
          </p:cNvSpPr>
          <p:nvPr>
            <p:ph type="ctrTitle"/>
          </p:nvPr>
        </p:nvSpPr>
        <p:spPr/>
        <p:txBody>
          <a:bodyPr/>
          <a:lstStyle/>
          <a:p>
            <a:r>
              <a:rPr lang="de-DE" dirty="0" err="1"/>
              <a:t>Sopky</a:t>
            </a:r>
            <a:r>
              <a:rPr lang="de-DE" dirty="0"/>
              <a:t> a </a:t>
            </a:r>
            <a:r>
              <a:rPr lang="de-DE" dirty="0" err="1"/>
              <a:t>zemetrasenie</a:t>
            </a:r>
            <a:endParaRPr lang="sk-SK" dirty="0"/>
          </a:p>
        </p:txBody>
      </p:sp>
      <p:sp>
        <p:nvSpPr>
          <p:cNvPr id="3" name="Podnadpis 2">
            <a:extLst>
              <a:ext uri="{FF2B5EF4-FFF2-40B4-BE49-F238E27FC236}">
                <a16:creationId xmlns:a16="http://schemas.microsoft.com/office/drawing/2014/main" id="{2E8A19BB-7E74-473F-B344-98CA7023FCA4}"/>
              </a:ext>
            </a:extLst>
          </p:cNvPr>
          <p:cNvSpPr>
            <a:spLocks noGrp="1"/>
          </p:cNvSpPr>
          <p:nvPr>
            <p:ph type="subTitle" idx="1"/>
          </p:nvPr>
        </p:nvSpPr>
        <p:spPr>
          <a:xfrm>
            <a:off x="1371600" y="3632200"/>
            <a:ext cx="9448800" cy="2437129"/>
          </a:xfrm>
        </p:spPr>
        <p:txBody>
          <a:bodyPr/>
          <a:lstStyle/>
          <a:p>
            <a:r>
              <a:rPr lang="de-DE" dirty="0"/>
              <a:t>Barbora </a:t>
            </a:r>
            <a:r>
              <a:rPr lang="de-DE" dirty="0" err="1"/>
              <a:t>Binderova</a:t>
            </a:r>
            <a:r>
              <a:rPr lang="sk-SK" dirty="0"/>
              <a:t> </a:t>
            </a:r>
          </a:p>
          <a:p>
            <a:endParaRPr lang="sk-SK" dirty="0"/>
          </a:p>
          <a:p>
            <a:endParaRPr lang="sk-SK" dirty="0"/>
          </a:p>
          <a:p>
            <a:endParaRPr lang="sk-SK" dirty="0"/>
          </a:p>
          <a:p>
            <a:endParaRPr lang="sk-SK" dirty="0"/>
          </a:p>
          <a:p>
            <a:r>
              <a:rPr lang="sk-SK" dirty="0"/>
              <a:t>Základná škola, Levočská 11, Spišská Nová Ves 052 01</a:t>
            </a:r>
          </a:p>
        </p:txBody>
      </p:sp>
    </p:spTree>
    <p:extLst>
      <p:ext uri="{BB962C8B-B14F-4D97-AF65-F5344CB8AC3E}">
        <p14:creationId xmlns:p14="http://schemas.microsoft.com/office/powerpoint/2010/main" val="3178679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6ECC17-D72F-4876-B5EA-31D633E818D9}"/>
              </a:ext>
            </a:extLst>
          </p:cNvPr>
          <p:cNvSpPr>
            <a:spLocks noGrp="1"/>
          </p:cNvSpPr>
          <p:nvPr>
            <p:ph type="title"/>
          </p:nvPr>
        </p:nvSpPr>
        <p:spPr>
          <a:xfrm>
            <a:off x="262890" y="410043"/>
            <a:ext cx="8610600" cy="1293028"/>
          </a:xfrm>
        </p:spPr>
        <p:txBody>
          <a:bodyPr/>
          <a:lstStyle/>
          <a:p>
            <a:r>
              <a:rPr lang="sk-SK" dirty="0"/>
              <a:t>kremnické vrchy</a:t>
            </a:r>
          </a:p>
        </p:txBody>
      </p:sp>
      <p:sp>
        <p:nvSpPr>
          <p:cNvPr id="3" name="Zástupný objekt pre obsah 2">
            <a:extLst>
              <a:ext uri="{FF2B5EF4-FFF2-40B4-BE49-F238E27FC236}">
                <a16:creationId xmlns:a16="http://schemas.microsoft.com/office/drawing/2014/main" id="{5D5AFE34-45EF-409A-A63F-FB87BC757C2B}"/>
              </a:ext>
            </a:extLst>
          </p:cNvPr>
          <p:cNvSpPr>
            <a:spLocks noGrp="1"/>
          </p:cNvSpPr>
          <p:nvPr>
            <p:ph idx="1"/>
          </p:nvPr>
        </p:nvSpPr>
        <p:spPr/>
        <p:txBody>
          <a:bodyPr/>
          <a:lstStyle/>
          <a:p>
            <a:r>
              <a:rPr lang="sk-SK" dirty="0"/>
              <a:t>Kremnické vrchy sú sopečným pohorím v centrálnej časti Slovenska, geomorfologický celok provincie Západné Karpaty, subprovincie Vnútorné Západné Karpaty a oblasti Slovenské stredohorie.</a:t>
            </a:r>
          </a:p>
        </p:txBody>
      </p:sp>
      <p:pic>
        <p:nvPicPr>
          <p:cNvPr id="4" name="Obrázok 3">
            <a:extLst>
              <a:ext uri="{FF2B5EF4-FFF2-40B4-BE49-F238E27FC236}">
                <a16:creationId xmlns:a16="http://schemas.microsoft.com/office/drawing/2014/main" id="{69791CDF-D211-49DF-8CE4-87B2D11E9232}"/>
              </a:ext>
            </a:extLst>
          </p:cNvPr>
          <p:cNvPicPr>
            <a:picLocks noChangeAspect="1"/>
          </p:cNvPicPr>
          <p:nvPr/>
        </p:nvPicPr>
        <p:blipFill>
          <a:blip r:embed="rId2"/>
          <a:stretch>
            <a:fillRect/>
          </a:stretch>
        </p:blipFill>
        <p:spPr>
          <a:xfrm>
            <a:off x="7109461" y="3206101"/>
            <a:ext cx="5082540" cy="3651899"/>
          </a:xfrm>
          <a:prstGeom prst="rect">
            <a:avLst/>
          </a:prstGeom>
        </p:spPr>
      </p:pic>
    </p:spTree>
    <p:extLst>
      <p:ext uri="{BB962C8B-B14F-4D97-AF65-F5344CB8AC3E}">
        <p14:creationId xmlns:p14="http://schemas.microsoft.com/office/powerpoint/2010/main" val="270381665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EC960C3-7E82-4899-ABD7-383A300D4648}"/>
              </a:ext>
            </a:extLst>
          </p:cNvPr>
          <p:cNvSpPr>
            <a:spLocks noGrp="1"/>
          </p:cNvSpPr>
          <p:nvPr>
            <p:ph type="title"/>
          </p:nvPr>
        </p:nvSpPr>
        <p:spPr>
          <a:xfrm>
            <a:off x="-373380" y="615690"/>
            <a:ext cx="8610600" cy="1293028"/>
          </a:xfrm>
        </p:spPr>
        <p:txBody>
          <a:bodyPr/>
          <a:lstStyle/>
          <a:p>
            <a:r>
              <a:rPr lang="sk-SK"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ZEMETRASENIE</a:t>
            </a:r>
            <a:endParaRPr lang="sk-SK" dirty="0"/>
          </a:p>
        </p:txBody>
      </p:sp>
      <p:sp>
        <p:nvSpPr>
          <p:cNvPr id="3" name="Zástupný objekt pre obsah 2">
            <a:extLst>
              <a:ext uri="{FF2B5EF4-FFF2-40B4-BE49-F238E27FC236}">
                <a16:creationId xmlns:a16="http://schemas.microsoft.com/office/drawing/2014/main" id="{8094450D-1031-4955-8861-885A56F9C685}"/>
              </a:ext>
            </a:extLst>
          </p:cNvPr>
          <p:cNvSpPr>
            <a:spLocks noGrp="1"/>
          </p:cNvSpPr>
          <p:nvPr>
            <p:ph idx="1"/>
          </p:nvPr>
        </p:nvSpPr>
        <p:spPr/>
        <p:txBody>
          <a:bodyPr/>
          <a:lstStyle/>
          <a:p>
            <a:r>
              <a:rPr lang="sk-SK" dirty="0"/>
              <a:t>Zemetrasenie je vonkajší prejav náhleho uvoľnenia nahromadenej mechanickej energie v litosfére (v kôre a vo vrchnom plášti). Vyše 90 % zemetrasení je spôsobených tektonickými pohybmi Zeme, zvyšok pripadá na vulkanizmus, zrútenie veľkých podzemných dutín (napr. stropov jaskýň) alebo skalných masívov, ako aj na činnosť človeka (banská činnosť, explózie, atď.).</a:t>
            </a:r>
          </a:p>
          <a:p>
            <a:endParaRPr lang="sk-SK" dirty="0"/>
          </a:p>
          <a:p>
            <a:r>
              <a:rPr lang="sk-SK" dirty="0"/>
              <a:t>Zemetrasenia sa zaznamenávajú seizmometrami umiestnenými v tzv. seizmologických staniciach. Ročne je takto zaznamenaných na Zemi niekoľko miliónov zemetrasení, no len nepatrná časť z nich (približne 30 000) má aj účinky, postrehnuteľné zmyslami človeka.</a:t>
            </a:r>
          </a:p>
        </p:txBody>
      </p:sp>
    </p:spTree>
    <p:extLst>
      <p:ext uri="{BB962C8B-B14F-4D97-AF65-F5344CB8AC3E}">
        <p14:creationId xmlns:p14="http://schemas.microsoft.com/office/powerpoint/2010/main" val="51414768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F6EE6A-B8A6-4CCB-81EF-BD141114ED03}"/>
              </a:ext>
            </a:extLst>
          </p:cNvPr>
          <p:cNvSpPr>
            <a:spLocks noGrp="1"/>
          </p:cNvSpPr>
          <p:nvPr>
            <p:ph type="title"/>
          </p:nvPr>
        </p:nvSpPr>
        <p:spPr>
          <a:xfrm>
            <a:off x="975360" y="535773"/>
            <a:ext cx="8610600" cy="1293028"/>
          </a:xfrm>
        </p:spPr>
        <p:txBody>
          <a:bodyPr/>
          <a:lstStyle/>
          <a:p>
            <a:r>
              <a:rPr lang="sk-SK" dirty="0"/>
              <a:t>Zemetrasenie na </a:t>
            </a:r>
            <a:r>
              <a:rPr lang="sk-SK" dirty="0" err="1"/>
              <a:t>slovensu</a:t>
            </a:r>
            <a:r>
              <a:rPr lang="sk-SK" dirty="0"/>
              <a:t> v minulosti</a:t>
            </a:r>
          </a:p>
        </p:txBody>
      </p:sp>
      <p:sp>
        <p:nvSpPr>
          <p:cNvPr id="3" name="Zástupný objekt pre obsah 2">
            <a:extLst>
              <a:ext uri="{FF2B5EF4-FFF2-40B4-BE49-F238E27FC236}">
                <a16:creationId xmlns:a16="http://schemas.microsoft.com/office/drawing/2014/main" id="{73D31F0B-FF95-4EF8-BC66-41436C96EE1B}"/>
              </a:ext>
            </a:extLst>
          </p:cNvPr>
          <p:cNvSpPr>
            <a:spLocks noGrp="1"/>
          </p:cNvSpPr>
          <p:nvPr>
            <p:ph idx="1"/>
          </p:nvPr>
        </p:nvSpPr>
        <p:spPr/>
        <p:txBody>
          <a:bodyPr/>
          <a:lstStyle/>
          <a:p>
            <a:r>
              <a:rPr lang="sk-SK" dirty="0"/>
              <a:t>„Prameň sa stratil a znovu sa objavil až o štyri roky, to mi rozprával otec,“ dodáva </a:t>
            </a:r>
            <a:r>
              <a:rPr lang="sk-SK" dirty="0" err="1"/>
              <a:t>Dobrovodčan</a:t>
            </a:r>
            <a:r>
              <a:rPr lang="sk-SK" dirty="0"/>
              <a:t> Jozef Danko. Mariáš je krasová vyvieračka v chotári Dobrej Vody. Bez nej by táto obec prišla o svoj prírodný skvost. Zmenu hladiny podzemných vôd po zemetrasení 9. januára 1906 zdokumentovali aj vtedajší seizmológovia.</a:t>
            </a:r>
          </a:p>
          <a:p>
            <a:endParaRPr lang="sk-SK" dirty="0"/>
          </a:p>
          <a:p>
            <a:r>
              <a:rPr lang="sk-SK" dirty="0"/>
              <a:t>Bolo to najsilnejšie zemetrasenia na území Slovenska v 20. storočí a prvé veľké, ktoré tu zaznamenali seizmické prístroje. Epicentrum zemetrasenia sa nachádzalo pri Dobrej Vode, intenzita otrasov dosiahla ôsmy stupeň. To je pomerne veľa, preto veľké boli aj škody, o stratách na ľudských životoch sa však nezachovali nijaké záznamy.</a:t>
            </a:r>
          </a:p>
        </p:txBody>
      </p:sp>
    </p:spTree>
    <p:extLst>
      <p:ext uri="{BB962C8B-B14F-4D97-AF65-F5344CB8AC3E}">
        <p14:creationId xmlns:p14="http://schemas.microsoft.com/office/powerpoint/2010/main" val="39290350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CA64F6D-3E9D-4923-8024-37CD2D934E25}"/>
              </a:ext>
            </a:extLst>
          </p:cNvPr>
          <p:cNvSpPr>
            <a:spLocks noGrp="1"/>
          </p:cNvSpPr>
          <p:nvPr>
            <p:ph type="title"/>
          </p:nvPr>
        </p:nvSpPr>
        <p:spPr>
          <a:xfrm>
            <a:off x="1215390" y="524343"/>
            <a:ext cx="8610600" cy="1293028"/>
          </a:xfrm>
        </p:spPr>
        <p:txBody>
          <a:bodyPr/>
          <a:lstStyle/>
          <a:p>
            <a:r>
              <a:rPr lang="sk-SK" dirty="0"/>
              <a:t>Zemetrasenie na </a:t>
            </a:r>
            <a:r>
              <a:rPr lang="sk-SK" dirty="0" err="1"/>
              <a:t>slovensku</a:t>
            </a:r>
            <a:r>
              <a:rPr lang="sk-SK" dirty="0"/>
              <a:t> v dnešnej dobe</a:t>
            </a:r>
          </a:p>
        </p:txBody>
      </p:sp>
      <p:sp>
        <p:nvSpPr>
          <p:cNvPr id="3" name="Zástupný objekt pre obsah 2">
            <a:extLst>
              <a:ext uri="{FF2B5EF4-FFF2-40B4-BE49-F238E27FC236}">
                <a16:creationId xmlns:a16="http://schemas.microsoft.com/office/drawing/2014/main" id="{5BAA275B-1B64-49A6-AF58-FB718F67C534}"/>
              </a:ext>
            </a:extLst>
          </p:cNvPr>
          <p:cNvSpPr>
            <a:spLocks noGrp="1"/>
          </p:cNvSpPr>
          <p:nvPr>
            <p:ph idx="1"/>
          </p:nvPr>
        </p:nvSpPr>
        <p:spPr/>
        <p:txBody>
          <a:bodyPr>
            <a:normAutofit fontScale="77500" lnSpcReduction="20000"/>
          </a:bodyPr>
          <a:lstStyle/>
          <a:p>
            <a:r>
              <a:rPr lang="sk-SK" dirty="0"/>
              <a:t>Od roku 1034 bolo na Slovensku už vyše 760 zemetrasení, ktoré boli </a:t>
            </a:r>
            <a:r>
              <a:rPr lang="sk-SK" dirty="0" err="1"/>
              <a:t>makroseizmicky</a:t>
            </a:r>
            <a:r>
              <a:rPr lang="sk-SK" dirty="0"/>
              <a:t> pozorované, teda účinky zemetrasenia pocítili obyvatelia. Medzi najsilnejšie z nich patrí zemetrasenie z roku 1443, ktoré poškodilo viacero banských miest na strednom Slovensku vrátane Banskej Štiavnice a Kremnice. Pamätné je aj zemetrasenie v Komárne z roku 1763, ktoré preukázateľne usmrtilo </a:t>
            </a:r>
            <a:r>
              <a:rPr lang="sk-SK" dirty="0" err="1"/>
              <a:t>najmeZemetrasenie</a:t>
            </a:r>
            <a:r>
              <a:rPr lang="sk-SK" dirty="0"/>
              <a:t> v Žiline v roku 1858 poškodilo väčšinu budov v meste a spája sa s ním prvý zdokumentovaný zber údajov o </a:t>
            </a:r>
            <a:r>
              <a:rPr lang="sk-SK" dirty="0" err="1"/>
              <a:t>makroseizmických</a:t>
            </a:r>
            <a:r>
              <a:rPr lang="sk-SK" dirty="0"/>
              <a:t> účinkoch. Najsilnejšie zemetrasenie na našom území v 20. storočí bolo pozorované v roku 1906 a epicentrum malo pri obci Dobrá Voda v Trnavskom kraji. Hoci sa posledné silnejšie zemetrasenie vyskytlo na našom území pred viac ako 110 rokmi, nemôžeme ostať pokojní a myslieť si, že nám nič nehrozí. Územie Slovenska je </a:t>
            </a:r>
            <a:r>
              <a:rPr lang="sk-SK" dirty="0" err="1"/>
              <a:t>seizmotektonicky</a:t>
            </a:r>
            <a:r>
              <a:rPr lang="sk-SK" dirty="0"/>
              <a:t> mladé, stále sa vyvíja, a teda sa dá predpokladať, že súčasné obdobie zemetrasného ticha neznamená nič iné, než že ďalšie veľké zemetrasenia sa na našom území pripravujú. Zemetrasenia sa na území Slovenska nepretržite monitorujú pomocou sietí seizmických staníc. Národná sieť pozostáva z 13 staníc a spravuje ju Ústav vied o Zemi Slovenskej akadémie vied v Bratislave. Lokálne siete umožňujú zaznamenať slabšie zemetrasenia na menšom území. Patria medzi </a:t>
            </a:r>
            <a:r>
              <a:rPr lang="sk-SK" dirty="0" err="1"/>
              <a:t>ne</a:t>
            </a:r>
            <a:r>
              <a:rPr lang="sk-SK" dirty="0"/>
              <a:t> Lokálna seizmická sieť východné Slovensko, ktorú spravuje Fakulta matematiky, fyziky a informatiky Univerzity Komenského v Bratislave, a dve lokálne siete v okolí jadrových elektrární Mochovce a Jaslovské Bohunice. Pomocou týchto staníc vieme presne lokalizovať epicentrá zemetrasení na území Slovenska a určiť ich </a:t>
            </a:r>
            <a:r>
              <a:rPr lang="sk-SK" dirty="0" err="1"/>
              <a:t>magnitúdo</a:t>
            </a:r>
            <a:r>
              <a:rPr lang="sk-SK" dirty="0"/>
              <a:t>, teda množstvo energie vyžiarenej vo forme seizmických </a:t>
            </a:r>
            <a:r>
              <a:rPr lang="sk-SK" dirty="0" err="1"/>
              <a:t>vĺn.ej</a:t>
            </a:r>
            <a:r>
              <a:rPr lang="sk-SK" dirty="0"/>
              <a:t> 63 ľudí a minimálne sto ďalších zranilo.</a:t>
            </a:r>
          </a:p>
        </p:txBody>
      </p:sp>
    </p:spTree>
    <p:extLst>
      <p:ext uri="{BB962C8B-B14F-4D97-AF65-F5344CB8AC3E}">
        <p14:creationId xmlns:p14="http://schemas.microsoft.com/office/powerpoint/2010/main" val="853821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0588B6-3F84-4605-80D0-9D403C11A7FB}"/>
              </a:ext>
            </a:extLst>
          </p:cNvPr>
          <p:cNvSpPr>
            <a:spLocks noGrp="1"/>
          </p:cNvSpPr>
          <p:nvPr>
            <p:ph type="title"/>
          </p:nvPr>
        </p:nvSpPr>
        <p:spPr/>
        <p:txBody>
          <a:bodyPr/>
          <a:lstStyle/>
          <a:p>
            <a:r>
              <a:rPr lang="sk-SK" dirty="0"/>
              <a:t>Zdroje</a:t>
            </a:r>
          </a:p>
        </p:txBody>
      </p:sp>
      <p:sp>
        <p:nvSpPr>
          <p:cNvPr id="3" name="Zástupný objekt pre obsah 2">
            <a:extLst>
              <a:ext uri="{FF2B5EF4-FFF2-40B4-BE49-F238E27FC236}">
                <a16:creationId xmlns:a16="http://schemas.microsoft.com/office/drawing/2014/main" id="{89E5B20B-0D0E-48E0-A9A9-076B13CB56F0}"/>
              </a:ext>
            </a:extLst>
          </p:cNvPr>
          <p:cNvSpPr>
            <a:spLocks noGrp="1"/>
          </p:cNvSpPr>
          <p:nvPr>
            <p:ph idx="1"/>
          </p:nvPr>
        </p:nvSpPr>
        <p:spPr>
          <a:xfrm>
            <a:off x="4775342" y="5582908"/>
            <a:ext cx="7416658" cy="3877827"/>
          </a:xfrm>
        </p:spPr>
        <p:txBody>
          <a:bodyPr/>
          <a:lstStyle/>
          <a:p>
            <a:r>
              <a:rPr lang="sk-SK" dirty="0">
                <a:hlinkClick r:id="rId2"/>
              </a:rPr>
              <a:t>https://www.dobrenoviny.sk/c/114862/jedna-z-najvacsich-sopiek-na-zemi-bola-kedysi-na-slovensku-viete-kde-su-jej-pozostatky-</a:t>
            </a:r>
            <a:endParaRPr lang="sk-SK" dirty="0"/>
          </a:p>
        </p:txBody>
      </p:sp>
      <p:sp>
        <p:nvSpPr>
          <p:cNvPr id="4" name="Obdĺžnik 3">
            <a:extLst>
              <a:ext uri="{FF2B5EF4-FFF2-40B4-BE49-F238E27FC236}">
                <a16:creationId xmlns:a16="http://schemas.microsoft.com/office/drawing/2014/main" id="{07477481-F3B3-4712-AF8A-E27A7305D5E5}"/>
              </a:ext>
            </a:extLst>
          </p:cNvPr>
          <p:cNvSpPr/>
          <p:nvPr/>
        </p:nvSpPr>
        <p:spPr>
          <a:xfrm>
            <a:off x="553155" y="2374965"/>
            <a:ext cx="6096000" cy="646331"/>
          </a:xfrm>
          <a:prstGeom prst="rect">
            <a:avLst/>
          </a:prstGeom>
        </p:spPr>
        <p:txBody>
          <a:bodyPr>
            <a:spAutoFit/>
          </a:bodyPr>
          <a:lstStyle/>
          <a:p>
            <a:r>
              <a:rPr lang="sk-SK" dirty="0">
                <a:hlinkClick r:id="rId3"/>
              </a:rPr>
              <a:t>https://www.quark.sk/kolko-sopiek-sa-nachadza-uzemi-slovenska/</a:t>
            </a:r>
            <a:endParaRPr lang="sk-SK" dirty="0"/>
          </a:p>
        </p:txBody>
      </p:sp>
      <p:sp>
        <p:nvSpPr>
          <p:cNvPr id="6" name="Obdĺžnik 5">
            <a:extLst>
              <a:ext uri="{FF2B5EF4-FFF2-40B4-BE49-F238E27FC236}">
                <a16:creationId xmlns:a16="http://schemas.microsoft.com/office/drawing/2014/main" id="{16535423-6867-4DF8-9AB2-E6C28E26F735}"/>
              </a:ext>
            </a:extLst>
          </p:cNvPr>
          <p:cNvSpPr/>
          <p:nvPr/>
        </p:nvSpPr>
        <p:spPr>
          <a:xfrm>
            <a:off x="801512" y="4015928"/>
            <a:ext cx="6096000" cy="646331"/>
          </a:xfrm>
          <a:prstGeom prst="rect">
            <a:avLst/>
          </a:prstGeom>
        </p:spPr>
        <p:txBody>
          <a:bodyPr>
            <a:spAutoFit/>
          </a:bodyPr>
          <a:lstStyle/>
          <a:p>
            <a:r>
              <a:rPr lang="sk-SK" dirty="0">
                <a:hlinkClick r:id="rId4"/>
              </a:rPr>
              <a:t>http://www.keturist.sk/info/okolite-hory/slanske-vrchy/</a:t>
            </a:r>
            <a:endParaRPr lang="sk-SK" dirty="0"/>
          </a:p>
        </p:txBody>
      </p:sp>
      <p:sp>
        <p:nvSpPr>
          <p:cNvPr id="7" name="Obdĺžnik 6">
            <a:extLst>
              <a:ext uri="{FF2B5EF4-FFF2-40B4-BE49-F238E27FC236}">
                <a16:creationId xmlns:a16="http://schemas.microsoft.com/office/drawing/2014/main" id="{D4CAFF4C-0E7D-477F-8649-1ABBAC34EDC5}"/>
              </a:ext>
            </a:extLst>
          </p:cNvPr>
          <p:cNvSpPr/>
          <p:nvPr/>
        </p:nvSpPr>
        <p:spPr>
          <a:xfrm>
            <a:off x="801512" y="4799418"/>
            <a:ext cx="5001690" cy="369332"/>
          </a:xfrm>
          <a:prstGeom prst="rect">
            <a:avLst/>
          </a:prstGeom>
        </p:spPr>
        <p:txBody>
          <a:bodyPr wrap="none">
            <a:spAutoFit/>
          </a:bodyPr>
          <a:lstStyle/>
          <a:p>
            <a:r>
              <a:rPr lang="sk-SK" dirty="0">
                <a:hlinkClick r:id="rId5"/>
              </a:rPr>
              <a:t>https://sk.wikipedia.org/wiki/Vihorlat_(vrch)</a:t>
            </a:r>
            <a:endParaRPr lang="sk-SK" dirty="0"/>
          </a:p>
        </p:txBody>
      </p:sp>
      <p:sp>
        <p:nvSpPr>
          <p:cNvPr id="8" name="Obdĺžnik 7">
            <a:extLst>
              <a:ext uri="{FF2B5EF4-FFF2-40B4-BE49-F238E27FC236}">
                <a16:creationId xmlns:a16="http://schemas.microsoft.com/office/drawing/2014/main" id="{8F99AAFB-68D0-4FF2-B7A5-86FC386521DF}"/>
              </a:ext>
            </a:extLst>
          </p:cNvPr>
          <p:cNvSpPr/>
          <p:nvPr/>
        </p:nvSpPr>
        <p:spPr>
          <a:xfrm>
            <a:off x="930392" y="1635285"/>
            <a:ext cx="5341527" cy="369332"/>
          </a:xfrm>
          <a:prstGeom prst="rect">
            <a:avLst/>
          </a:prstGeom>
        </p:spPr>
        <p:txBody>
          <a:bodyPr wrap="none">
            <a:spAutoFit/>
          </a:bodyPr>
          <a:lstStyle/>
          <a:p>
            <a:r>
              <a:rPr lang="sk-SK" dirty="0">
                <a:hlinkClick r:id="rId6"/>
              </a:rPr>
              <a:t>https://sk.wikipedia.org/wiki/Javorie_(pohorie)</a:t>
            </a:r>
            <a:endParaRPr lang="sk-SK" dirty="0"/>
          </a:p>
        </p:txBody>
      </p:sp>
      <p:sp>
        <p:nvSpPr>
          <p:cNvPr id="9" name="Obdĺžnik 8">
            <a:extLst>
              <a:ext uri="{FF2B5EF4-FFF2-40B4-BE49-F238E27FC236}">
                <a16:creationId xmlns:a16="http://schemas.microsoft.com/office/drawing/2014/main" id="{C252AEDC-3DEE-4290-BD39-5C13726D804D}"/>
              </a:ext>
            </a:extLst>
          </p:cNvPr>
          <p:cNvSpPr/>
          <p:nvPr/>
        </p:nvSpPr>
        <p:spPr>
          <a:xfrm>
            <a:off x="6877713" y="3509437"/>
            <a:ext cx="4113627" cy="369332"/>
          </a:xfrm>
          <a:prstGeom prst="rect">
            <a:avLst/>
          </a:prstGeom>
        </p:spPr>
        <p:txBody>
          <a:bodyPr wrap="none">
            <a:spAutoFit/>
          </a:bodyPr>
          <a:lstStyle/>
          <a:p>
            <a:r>
              <a:rPr lang="sk-SK" dirty="0">
                <a:hlinkClick r:id="rId7"/>
              </a:rPr>
              <a:t>https://www.najkrajsikraj.sk/javorie/</a:t>
            </a:r>
            <a:endParaRPr lang="sk-SK" dirty="0"/>
          </a:p>
        </p:txBody>
      </p:sp>
      <p:sp>
        <p:nvSpPr>
          <p:cNvPr id="5" name="Obdĺžnik 4">
            <a:extLst>
              <a:ext uri="{FF2B5EF4-FFF2-40B4-BE49-F238E27FC236}">
                <a16:creationId xmlns:a16="http://schemas.microsoft.com/office/drawing/2014/main" id="{F5A11454-0028-4080-85F8-ACD6E83B1BD7}"/>
              </a:ext>
            </a:extLst>
          </p:cNvPr>
          <p:cNvSpPr/>
          <p:nvPr/>
        </p:nvSpPr>
        <p:spPr>
          <a:xfrm>
            <a:off x="6478566" y="3942108"/>
            <a:ext cx="4911922" cy="369332"/>
          </a:xfrm>
          <a:prstGeom prst="rect">
            <a:avLst/>
          </a:prstGeom>
        </p:spPr>
        <p:txBody>
          <a:bodyPr wrap="none">
            <a:spAutoFit/>
          </a:bodyPr>
          <a:lstStyle/>
          <a:p>
            <a:r>
              <a:rPr lang="sk-SK" dirty="0">
                <a:hlinkClick r:id="rId8"/>
              </a:rPr>
              <a:t>https://sk.wikipedia.org/wiki/Hypocentrum</a:t>
            </a:r>
            <a:endParaRPr lang="sk-SK" dirty="0"/>
          </a:p>
        </p:txBody>
      </p:sp>
      <p:sp>
        <p:nvSpPr>
          <p:cNvPr id="10" name="Obdĺžnik 9">
            <a:extLst>
              <a:ext uri="{FF2B5EF4-FFF2-40B4-BE49-F238E27FC236}">
                <a16:creationId xmlns:a16="http://schemas.microsoft.com/office/drawing/2014/main" id="{7788DDEB-9FBA-42BA-84C4-B43CDAE1F789}"/>
              </a:ext>
            </a:extLst>
          </p:cNvPr>
          <p:cNvSpPr/>
          <p:nvPr/>
        </p:nvSpPr>
        <p:spPr>
          <a:xfrm>
            <a:off x="5918914" y="4799418"/>
            <a:ext cx="6096000" cy="646331"/>
          </a:xfrm>
          <a:prstGeom prst="rect">
            <a:avLst/>
          </a:prstGeom>
        </p:spPr>
        <p:txBody>
          <a:bodyPr>
            <a:spAutoFit/>
          </a:bodyPr>
          <a:lstStyle/>
          <a:p>
            <a:r>
              <a:rPr lang="sk-SK" dirty="0">
                <a:hlinkClick r:id="rId9"/>
              </a:rPr>
              <a:t>https://sk.wikipedia.org/wiki/%C5%A0tiavnick%C3%A9_vrchy</a:t>
            </a:r>
            <a:endParaRPr lang="sk-SK" dirty="0"/>
          </a:p>
        </p:txBody>
      </p:sp>
      <p:sp>
        <p:nvSpPr>
          <p:cNvPr id="11" name="Obdĺžnik 10">
            <a:extLst>
              <a:ext uri="{FF2B5EF4-FFF2-40B4-BE49-F238E27FC236}">
                <a16:creationId xmlns:a16="http://schemas.microsoft.com/office/drawing/2014/main" id="{64723CF0-DE0F-44BB-8DC2-0244A4F31271}"/>
              </a:ext>
            </a:extLst>
          </p:cNvPr>
          <p:cNvSpPr/>
          <p:nvPr/>
        </p:nvSpPr>
        <p:spPr>
          <a:xfrm>
            <a:off x="2381584" y="1128794"/>
            <a:ext cx="6102953" cy="369332"/>
          </a:xfrm>
          <a:prstGeom prst="rect">
            <a:avLst/>
          </a:prstGeom>
        </p:spPr>
        <p:txBody>
          <a:bodyPr wrap="none">
            <a:spAutoFit/>
          </a:bodyPr>
          <a:lstStyle/>
          <a:p>
            <a:r>
              <a:rPr lang="sk-SK" dirty="0">
                <a:hlinkClick r:id="rId10"/>
              </a:rPr>
              <a:t>https://sk.wikipedia.org/wiki/Kremnick%C3%A9_vrchy</a:t>
            </a:r>
            <a:endParaRPr lang="sk-SK" dirty="0"/>
          </a:p>
        </p:txBody>
      </p:sp>
      <p:sp>
        <p:nvSpPr>
          <p:cNvPr id="12" name="Obdĺžnik 11">
            <a:extLst>
              <a:ext uri="{FF2B5EF4-FFF2-40B4-BE49-F238E27FC236}">
                <a16:creationId xmlns:a16="http://schemas.microsoft.com/office/drawing/2014/main" id="{2C841B75-5D46-44E2-9181-6A4B5E89C99F}"/>
              </a:ext>
            </a:extLst>
          </p:cNvPr>
          <p:cNvSpPr/>
          <p:nvPr/>
        </p:nvSpPr>
        <p:spPr>
          <a:xfrm>
            <a:off x="6271919" y="2109435"/>
            <a:ext cx="6096000" cy="923330"/>
          </a:xfrm>
          <a:prstGeom prst="rect">
            <a:avLst/>
          </a:prstGeom>
        </p:spPr>
        <p:txBody>
          <a:bodyPr>
            <a:spAutoFit/>
          </a:bodyPr>
          <a:lstStyle/>
          <a:p>
            <a:r>
              <a:rPr lang="sk-SK" dirty="0">
                <a:hlinkClick r:id="rId11"/>
              </a:rPr>
              <a:t>https://spravy.pravda.sk/domace/clanok/164909-velke-zemetrasenie-sa-slovensku-nevyhne-varuju-dejiny/</a:t>
            </a:r>
            <a:endParaRPr lang="sk-SK" dirty="0"/>
          </a:p>
        </p:txBody>
      </p:sp>
      <p:sp>
        <p:nvSpPr>
          <p:cNvPr id="13" name="Obdĺžnik 12">
            <a:extLst>
              <a:ext uri="{FF2B5EF4-FFF2-40B4-BE49-F238E27FC236}">
                <a16:creationId xmlns:a16="http://schemas.microsoft.com/office/drawing/2014/main" id="{C0F4725C-1494-4810-8F4D-0B8B6ECDF937}"/>
              </a:ext>
            </a:extLst>
          </p:cNvPr>
          <p:cNvSpPr/>
          <p:nvPr/>
        </p:nvSpPr>
        <p:spPr>
          <a:xfrm>
            <a:off x="3216846" y="3244334"/>
            <a:ext cx="5758308" cy="369332"/>
          </a:xfrm>
          <a:prstGeom prst="rect">
            <a:avLst/>
          </a:prstGeom>
        </p:spPr>
        <p:txBody>
          <a:bodyPr wrap="none">
            <a:spAutoFit/>
          </a:bodyPr>
          <a:lstStyle/>
          <a:p>
            <a:r>
              <a:rPr lang="sk-SK" dirty="0">
                <a:hlinkClick r:id="rId12"/>
              </a:rPr>
              <a:t>https://www.quark.sk/zemetrasenia-na-slovensku/</a:t>
            </a:r>
            <a:endParaRPr lang="sk-SK" dirty="0"/>
          </a:p>
        </p:txBody>
      </p:sp>
    </p:spTree>
    <p:extLst>
      <p:ext uri="{BB962C8B-B14F-4D97-AF65-F5344CB8AC3E}">
        <p14:creationId xmlns:p14="http://schemas.microsoft.com/office/powerpoint/2010/main" val="11452480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BFD99EB-9EC9-4D13-A416-0A78F2F2EA30}"/>
              </a:ext>
            </a:extLst>
          </p:cNvPr>
          <p:cNvSpPr>
            <a:spLocks noGrp="1"/>
          </p:cNvSpPr>
          <p:nvPr>
            <p:ph type="title"/>
          </p:nvPr>
        </p:nvSpPr>
        <p:spPr/>
        <p:txBody>
          <a:bodyPr/>
          <a:lstStyle/>
          <a:p>
            <a:endParaRPr lang="sk-SK"/>
          </a:p>
        </p:txBody>
      </p:sp>
      <p:sp>
        <p:nvSpPr>
          <p:cNvPr id="3" name="Zástupný objekt pre obsah 2">
            <a:extLst>
              <a:ext uri="{FF2B5EF4-FFF2-40B4-BE49-F238E27FC236}">
                <a16:creationId xmlns:a16="http://schemas.microsoft.com/office/drawing/2014/main" id="{01F6FF2C-1B20-4F2E-AF7F-68BFA57FA209}"/>
              </a:ext>
            </a:extLst>
          </p:cNvPr>
          <p:cNvSpPr>
            <a:spLocks noGrp="1"/>
          </p:cNvSpPr>
          <p:nvPr>
            <p:ph idx="1"/>
          </p:nvPr>
        </p:nvSpPr>
        <p:spPr/>
        <p:txBody>
          <a:bodyPr>
            <a:normAutofit/>
          </a:bodyPr>
          <a:lstStyle/>
          <a:p>
            <a:pPr marL="0" indent="0">
              <a:buNone/>
            </a:pPr>
            <a:r>
              <a:rPr lang="sk-SK" sz="7200" dirty="0" err="1"/>
              <a:t>Dakujem</a:t>
            </a:r>
            <a:r>
              <a:rPr lang="sk-SK" sz="7200" dirty="0"/>
              <a:t> </a:t>
            </a:r>
          </a:p>
          <a:p>
            <a:pPr marL="0" indent="0">
              <a:buNone/>
            </a:pPr>
            <a:r>
              <a:rPr lang="sk-SK" sz="7200" dirty="0"/>
              <a:t>za</a:t>
            </a:r>
          </a:p>
          <a:p>
            <a:pPr marL="0" indent="0">
              <a:buNone/>
            </a:pPr>
            <a:r>
              <a:rPr lang="sk-SK" sz="7200" dirty="0"/>
              <a:t>pozornosť</a:t>
            </a:r>
          </a:p>
        </p:txBody>
      </p:sp>
    </p:spTree>
    <p:extLst>
      <p:ext uri="{BB962C8B-B14F-4D97-AF65-F5344CB8AC3E}">
        <p14:creationId xmlns:p14="http://schemas.microsoft.com/office/powerpoint/2010/main" val="32426151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4FB7F1-1C89-45EB-BD47-2B00091E2F55}"/>
              </a:ext>
            </a:extLst>
          </p:cNvPr>
          <p:cNvSpPr>
            <a:spLocks noGrp="1"/>
          </p:cNvSpPr>
          <p:nvPr>
            <p:ph type="title"/>
          </p:nvPr>
        </p:nvSpPr>
        <p:spPr/>
        <p:txBody>
          <a:bodyPr/>
          <a:lstStyle/>
          <a:p>
            <a:r>
              <a:rPr lang="sk-SK" dirty="0"/>
              <a:t>O                                                                  </a:t>
            </a:r>
          </a:p>
        </p:txBody>
      </p:sp>
      <p:sp>
        <p:nvSpPr>
          <p:cNvPr id="3" name="Zástupný objekt pre obsah 2">
            <a:extLst>
              <a:ext uri="{FF2B5EF4-FFF2-40B4-BE49-F238E27FC236}">
                <a16:creationId xmlns:a16="http://schemas.microsoft.com/office/drawing/2014/main" id="{30E4C473-86E6-4596-8B75-ABA96BE3C64F}"/>
              </a:ext>
            </a:extLst>
          </p:cNvPr>
          <p:cNvSpPr>
            <a:spLocks noGrp="1"/>
          </p:cNvSpPr>
          <p:nvPr>
            <p:ph idx="1"/>
          </p:nvPr>
        </p:nvSpPr>
        <p:spPr/>
        <p:txBody>
          <a:bodyPr/>
          <a:lstStyle/>
          <a:p>
            <a:r>
              <a:rPr lang="sk-SK" dirty="0"/>
              <a:t>OBSAH:  </a:t>
            </a:r>
          </a:p>
          <a:p>
            <a:r>
              <a:rPr lang="sk-SK" dirty="0"/>
              <a:t>Všeobecne  o sopkách    </a:t>
            </a:r>
          </a:p>
          <a:p>
            <a:r>
              <a:rPr lang="sk-SK" dirty="0"/>
              <a:t>Tipy sopiek</a:t>
            </a:r>
          </a:p>
          <a:p>
            <a:r>
              <a:rPr lang="sk-SK" dirty="0"/>
              <a:t>Najznámejšie sopky na Slovensku</a:t>
            </a:r>
          </a:p>
          <a:p>
            <a:r>
              <a:rPr lang="sk-SK" dirty="0"/>
              <a:t>Všeobecne o zemetrasení</a:t>
            </a:r>
          </a:p>
          <a:p>
            <a:r>
              <a:rPr lang="sk-SK" dirty="0" err="1"/>
              <a:t>Zemetrasnie</a:t>
            </a:r>
            <a:r>
              <a:rPr lang="sk-SK" dirty="0"/>
              <a:t> na Slovensku  v minulosti a dnes</a:t>
            </a:r>
          </a:p>
          <a:p>
            <a:r>
              <a:rPr lang="sk-SK" dirty="0"/>
              <a:t>Zdroje na tému</a:t>
            </a:r>
          </a:p>
          <a:p>
            <a:r>
              <a:rPr lang="sk-SK"/>
              <a:t>Poďakovanie</a:t>
            </a:r>
          </a:p>
        </p:txBody>
      </p:sp>
    </p:spTree>
    <p:extLst>
      <p:ext uri="{BB962C8B-B14F-4D97-AF65-F5344CB8AC3E}">
        <p14:creationId xmlns:p14="http://schemas.microsoft.com/office/powerpoint/2010/main" val="37982670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02179E-4165-4235-BE46-B2AD4AF05207}"/>
              </a:ext>
            </a:extLst>
          </p:cNvPr>
          <p:cNvSpPr>
            <a:spLocks noGrp="1"/>
          </p:cNvSpPr>
          <p:nvPr>
            <p:ph type="title"/>
          </p:nvPr>
        </p:nvSpPr>
        <p:spPr>
          <a:xfrm>
            <a:off x="-1826871" y="637051"/>
            <a:ext cx="8610600" cy="1293028"/>
          </a:xfrm>
        </p:spPr>
        <p:txBody>
          <a:bodyPr/>
          <a:lstStyle/>
          <a:p>
            <a:r>
              <a:rPr lang="sk-SK" dirty="0"/>
              <a:t>Popis sopky         </a:t>
            </a:r>
          </a:p>
        </p:txBody>
      </p:sp>
      <p:pic>
        <p:nvPicPr>
          <p:cNvPr id="4" name="Zástupný objekt pre obsah 3">
            <a:extLst>
              <a:ext uri="{FF2B5EF4-FFF2-40B4-BE49-F238E27FC236}">
                <a16:creationId xmlns:a16="http://schemas.microsoft.com/office/drawing/2014/main" id="{9530A8E7-ACC5-4ECD-9988-65CDDF9D9E82}"/>
              </a:ext>
            </a:extLst>
          </p:cNvPr>
          <p:cNvPicPr>
            <a:picLocks noGrp="1" noChangeAspect="1"/>
          </p:cNvPicPr>
          <p:nvPr>
            <p:ph idx="1"/>
          </p:nvPr>
        </p:nvPicPr>
        <p:blipFill>
          <a:blip r:embed="rId2"/>
          <a:stretch>
            <a:fillRect/>
          </a:stretch>
        </p:blipFill>
        <p:spPr>
          <a:xfrm>
            <a:off x="7010400" y="2809716"/>
            <a:ext cx="5181600" cy="3067050"/>
          </a:xfrm>
          <a:prstGeom prst="rect">
            <a:avLst/>
          </a:prstGeom>
        </p:spPr>
      </p:pic>
      <p:sp>
        <p:nvSpPr>
          <p:cNvPr id="5" name="Obdĺžnik 4">
            <a:extLst>
              <a:ext uri="{FF2B5EF4-FFF2-40B4-BE49-F238E27FC236}">
                <a16:creationId xmlns:a16="http://schemas.microsoft.com/office/drawing/2014/main" id="{8D9BE4EF-803A-41B1-BA26-F95685973157}"/>
              </a:ext>
            </a:extLst>
          </p:cNvPr>
          <p:cNvSpPr/>
          <p:nvPr/>
        </p:nvSpPr>
        <p:spPr>
          <a:xfrm>
            <a:off x="687729" y="2136338"/>
            <a:ext cx="6096000" cy="2585323"/>
          </a:xfrm>
          <a:prstGeom prst="rect">
            <a:avLst/>
          </a:prstGeom>
        </p:spPr>
        <p:txBody>
          <a:bodyPr>
            <a:spAutoFit/>
          </a:bodyPr>
          <a:lstStyle/>
          <a:p>
            <a:r>
              <a:rPr lang="sk-SK" dirty="0"/>
              <a:t>Sopka alebo vulkán je geomorfologický útvar vytvorený magmou vystupujúcou na zemský povrch (kde sa nazýva láva), prípadne pod vodou alebo ľadom. Na Zemi sa sopky vyskytujú pozdĺž hraníc tektonických platní a v takzvaných horúcich škvrnách. Názov vulkán je odvodený od názvu sopky </a:t>
            </a:r>
            <a:r>
              <a:rPr lang="sk-SK" dirty="0" err="1"/>
              <a:t>Vulcano</a:t>
            </a:r>
            <a:r>
              <a:rPr lang="sk-SK" dirty="0"/>
              <a:t> v Tyrrhenskom mori, prenesene od rímskeho boha Vulkána. Veda, skúmajúca sopečnú činnosť, sa nazýva </a:t>
            </a:r>
            <a:r>
              <a:rPr lang="sk-SK" dirty="0" err="1"/>
              <a:t>vulkanológia</a:t>
            </a:r>
            <a:r>
              <a:rPr lang="sk-SK" dirty="0"/>
              <a:t>.</a:t>
            </a:r>
          </a:p>
        </p:txBody>
      </p:sp>
    </p:spTree>
    <p:extLst>
      <p:ext uri="{BB962C8B-B14F-4D97-AF65-F5344CB8AC3E}">
        <p14:creationId xmlns:p14="http://schemas.microsoft.com/office/powerpoint/2010/main" val="5515842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9EAC5D-2726-4BCE-BD99-68052E4F1705}"/>
              </a:ext>
            </a:extLst>
          </p:cNvPr>
          <p:cNvSpPr>
            <a:spLocks noGrp="1"/>
          </p:cNvSpPr>
          <p:nvPr>
            <p:ph type="title"/>
          </p:nvPr>
        </p:nvSpPr>
        <p:spPr>
          <a:xfrm>
            <a:off x="0" y="854685"/>
            <a:ext cx="11887200" cy="1293028"/>
          </a:xfrm>
        </p:spPr>
        <p:txBody>
          <a:bodyPr>
            <a:normAutofit/>
          </a:bodyPr>
          <a:lstStyle/>
          <a:p>
            <a:r>
              <a:rPr lang="sk-SK" cap="none" dirty="0">
                <a:ln w="0"/>
                <a:solidFill>
                  <a:schemeClr val="accent1"/>
                </a:solidFill>
                <a:effectLst>
                  <a:outerShdw blurRad="38100" dist="25400" dir="5400000" algn="ctr" rotWithShape="0">
                    <a:srgbClr val="6E747A">
                      <a:alpha val="43000"/>
                    </a:srgbClr>
                  </a:outerShdw>
                </a:effectLst>
              </a:rPr>
              <a:t>Rozdelenie pozostatkov sopiek na Slovensku podľa krajov.       </a:t>
            </a:r>
            <a:endParaRPr lang="sk-SK" dirty="0"/>
          </a:p>
        </p:txBody>
      </p:sp>
      <p:pic>
        <p:nvPicPr>
          <p:cNvPr id="4" name="Zástupný objekt pre obsah 3">
            <a:extLst>
              <a:ext uri="{FF2B5EF4-FFF2-40B4-BE49-F238E27FC236}">
                <a16:creationId xmlns:a16="http://schemas.microsoft.com/office/drawing/2014/main" id="{D78A9284-A694-4134-A100-AD4EF0C80617}"/>
              </a:ext>
            </a:extLst>
          </p:cNvPr>
          <p:cNvPicPr>
            <a:picLocks noGrp="1" noChangeAspect="1"/>
          </p:cNvPicPr>
          <p:nvPr>
            <p:ph idx="1"/>
          </p:nvPr>
        </p:nvPicPr>
        <p:blipFill>
          <a:blip r:embed="rId2"/>
          <a:stretch>
            <a:fillRect/>
          </a:stretch>
        </p:blipFill>
        <p:spPr>
          <a:xfrm>
            <a:off x="514941" y="2520246"/>
            <a:ext cx="6404716" cy="3138311"/>
          </a:xfrm>
          <a:prstGeom prst="rect">
            <a:avLst/>
          </a:prstGeom>
        </p:spPr>
      </p:pic>
      <p:sp>
        <p:nvSpPr>
          <p:cNvPr id="5" name="Obdĺžnik 4">
            <a:extLst>
              <a:ext uri="{FF2B5EF4-FFF2-40B4-BE49-F238E27FC236}">
                <a16:creationId xmlns:a16="http://schemas.microsoft.com/office/drawing/2014/main" id="{F9B7F678-D8BD-4D26-81AE-37D1B2095A68}"/>
              </a:ext>
            </a:extLst>
          </p:cNvPr>
          <p:cNvSpPr/>
          <p:nvPr/>
        </p:nvSpPr>
        <p:spPr>
          <a:xfrm>
            <a:off x="6919657" y="4236156"/>
            <a:ext cx="4402666" cy="2308324"/>
          </a:xfrm>
          <a:prstGeom prst="rect">
            <a:avLst/>
          </a:prstGeom>
        </p:spPr>
        <p:txBody>
          <a:bodyPr wrap="square">
            <a:spAutoFit/>
          </a:bodyPr>
          <a:lstStyle/>
          <a:p>
            <a:r>
              <a:rPr lang="sk-SK" dirty="0"/>
              <a:t>A – stredoslovenské:</a:t>
            </a:r>
          </a:p>
          <a:p>
            <a:r>
              <a:rPr lang="sk-SK" dirty="0"/>
              <a:t>1 – Poľana, 2 – Javorie, 3 – Štiavnické vrchy, 4 – Kremnické vrchy, 5 – Vtáčnik, 6 – </a:t>
            </a:r>
            <a:r>
              <a:rPr lang="sk-SK" dirty="0" err="1"/>
              <a:t>veporský</a:t>
            </a:r>
            <a:r>
              <a:rPr lang="sk-SK" dirty="0"/>
              <a:t> vulkán;</a:t>
            </a:r>
          </a:p>
          <a:p>
            <a:r>
              <a:rPr lang="sk-SK" dirty="0"/>
              <a:t>B – juhoslovenské;</a:t>
            </a:r>
          </a:p>
          <a:p>
            <a:r>
              <a:rPr lang="sk-SK" dirty="0"/>
              <a:t>C – východoslovenské: 1 – Slanské vrchy, 2 – Vihorlat;</a:t>
            </a:r>
          </a:p>
          <a:p>
            <a:r>
              <a:rPr lang="sk-SK" dirty="0"/>
              <a:t>Kresba Marcela </a:t>
            </a:r>
            <a:r>
              <a:rPr lang="sk-SK" dirty="0" err="1"/>
              <a:t>Pekarčíková</a:t>
            </a:r>
            <a:endParaRPr lang="sk-SK" dirty="0"/>
          </a:p>
        </p:txBody>
      </p:sp>
    </p:spTree>
    <p:extLst>
      <p:ext uri="{BB962C8B-B14F-4D97-AF65-F5344CB8AC3E}">
        <p14:creationId xmlns:p14="http://schemas.microsoft.com/office/powerpoint/2010/main" val="113186552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55A408-75B3-4E9D-9202-A922347A0E57}"/>
              </a:ext>
            </a:extLst>
          </p:cNvPr>
          <p:cNvSpPr>
            <a:spLocks noGrp="1"/>
          </p:cNvSpPr>
          <p:nvPr>
            <p:ph type="title"/>
          </p:nvPr>
        </p:nvSpPr>
        <p:spPr>
          <a:xfrm>
            <a:off x="1111956" y="420046"/>
            <a:ext cx="8610600" cy="1293028"/>
          </a:xfrm>
        </p:spPr>
        <p:txBody>
          <a:bodyPr/>
          <a:lstStyle/>
          <a:p>
            <a:r>
              <a:rPr lang="sk-SK" dirty="0"/>
              <a:t>Východoslovenský kraj</a:t>
            </a:r>
          </a:p>
        </p:txBody>
      </p:sp>
      <p:pic>
        <p:nvPicPr>
          <p:cNvPr id="4" name="Zástupný objekt pre obsah 3">
            <a:extLst>
              <a:ext uri="{FF2B5EF4-FFF2-40B4-BE49-F238E27FC236}">
                <a16:creationId xmlns:a16="http://schemas.microsoft.com/office/drawing/2014/main" id="{CA56FEC6-DD16-414B-872D-15196F4B6C1D}"/>
              </a:ext>
            </a:extLst>
          </p:cNvPr>
          <p:cNvPicPr>
            <a:picLocks noGrp="1" noChangeAspect="1"/>
          </p:cNvPicPr>
          <p:nvPr>
            <p:ph idx="1"/>
          </p:nvPr>
        </p:nvPicPr>
        <p:blipFill>
          <a:blip r:embed="rId2"/>
          <a:stretch>
            <a:fillRect/>
          </a:stretch>
        </p:blipFill>
        <p:spPr>
          <a:xfrm>
            <a:off x="8410222" y="1782323"/>
            <a:ext cx="3681412" cy="2323000"/>
          </a:xfrm>
          <a:prstGeom prst="rect">
            <a:avLst/>
          </a:prstGeom>
        </p:spPr>
      </p:pic>
      <p:sp>
        <p:nvSpPr>
          <p:cNvPr id="5" name="Obdĺžnik 4">
            <a:extLst>
              <a:ext uri="{FF2B5EF4-FFF2-40B4-BE49-F238E27FC236}">
                <a16:creationId xmlns:a16="http://schemas.microsoft.com/office/drawing/2014/main" id="{40B9A205-F448-4813-BF54-5EBE423B7E79}"/>
              </a:ext>
            </a:extLst>
          </p:cNvPr>
          <p:cNvSpPr/>
          <p:nvPr/>
        </p:nvSpPr>
        <p:spPr>
          <a:xfrm>
            <a:off x="575733" y="2297492"/>
            <a:ext cx="6096000" cy="369332"/>
          </a:xfrm>
          <a:prstGeom prst="rect">
            <a:avLst/>
          </a:prstGeom>
        </p:spPr>
        <p:txBody>
          <a:bodyPr>
            <a:spAutoFit/>
          </a:bodyPr>
          <a:lstStyle/>
          <a:p>
            <a:r>
              <a:rPr lang="sk-SK" dirty="0">
                <a:solidFill>
                  <a:srgbClr val="222222"/>
                </a:solidFill>
                <a:latin typeface="Arial" panose="020B0604020202020204" pitchFamily="34" charset="0"/>
              </a:rPr>
              <a:t>.</a:t>
            </a:r>
            <a:endParaRPr lang="sk-SK" dirty="0"/>
          </a:p>
        </p:txBody>
      </p:sp>
      <p:sp>
        <p:nvSpPr>
          <p:cNvPr id="6" name="Obdĺžnik 5">
            <a:extLst>
              <a:ext uri="{FF2B5EF4-FFF2-40B4-BE49-F238E27FC236}">
                <a16:creationId xmlns:a16="http://schemas.microsoft.com/office/drawing/2014/main" id="{0AC02EB5-025A-4F0A-94BE-F8AF08FAD086}"/>
              </a:ext>
            </a:extLst>
          </p:cNvPr>
          <p:cNvSpPr/>
          <p:nvPr/>
        </p:nvSpPr>
        <p:spPr>
          <a:xfrm>
            <a:off x="575733" y="1928160"/>
            <a:ext cx="5456943" cy="369332"/>
          </a:xfrm>
          <a:prstGeom prst="rect">
            <a:avLst/>
          </a:prstGeom>
        </p:spPr>
        <p:txBody>
          <a:bodyPr wrap="none">
            <a:spAutoFit/>
          </a:bodyPr>
          <a:lstStyle/>
          <a:p>
            <a:r>
              <a:rPr lang="sk-SK" dirty="0"/>
              <a:t>Slanské vrchy sa nachádzajú v okresoch Košice</a:t>
            </a:r>
          </a:p>
        </p:txBody>
      </p:sp>
      <p:sp>
        <p:nvSpPr>
          <p:cNvPr id="8" name="Obdĺžnik 7">
            <a:extLst>
              <a:ext uri="{FF2B5EF4-FFF2-40B4-BE49-F238E27FC236}">
                <a16:creationId xmlns:a16="http://schemas.microsoft.com/office/drawing/2014/main" id="{F48C1063-1018-470B-8B32-0F89DD6358C6}"/>
              </a:ext>
            </a:extLst>
          </p:cNvPr>
          <p:cNvSpPr/>
          <p:nvPr/>
        </p:nvSpPr>
        <p:spPr>
          <a:xfrm>
            <a:off x="575733" y="2435991"/>
            <a:ext cx="6096000" cy="1200329"/>
          </a:xfrm>
          <a:prstGeom prst="rect">
            <a:avLst/>
          </a:prstGeom>
        </p:spPr>
        <p:txBody>
          <a:bodyPr>
            <a:spAutoFit/>
          </a:bodyPr>
          <a:lstStyle/>
          <a:p>
            <a:r>
              <a:rPr lang="sk-SK" dirty="0"/>
              <a:t>Na východe ich ohraničuje Východoslovenská pahorkatina, na západe Košická kotlina, na severe pohorie Čergov a na juhu výbežok Tokajských vrchov z Maďarska</a:t>
            </a:r>
          </a:p>
        </p:txBody>
      </p:sp>
      <p:sp>
        <p:nvSpPr>
          <p:cNvPr id="9" name="Obdĺžnik 8">
            <a:extLst>
              <a:ext uri="{FF2B5EF4-FFF2-40B4-BE49-F238E27FC236}">
                <a16:creationId xmlns:a16="http://schemas.microsoft.com/office/drawing/2014/main" id="{CF0B0467-4FEC-4937-AF58-625EE0D872BC}"/>
              </a:ext>
            </a:extLst>
          </p:cNvPr>
          <p:cNvSpPr/>
          <p:nvPr/>
        </p:nvSpPr>
        <p:spPr>
          <a:xfrm>
            <a:off x="485422" y="3684298"/>
            <a:ext cx="6096000" cy="2585323"/>
          </a:xfrm>
          <a:prstGeom prst="rect">
            <a:avLst/>
          </a:prstGeom>
        </p:spPr>
        <p:txBody>
          <a:bodyPr>
            <a:spAutoFit/>
          </a:bodyPr>
          <a:lstStyle/>
          <a:p>
            <a:r>
              <a:rPr lang="sk-SK" dirty="0" err="1"/>
              <a:t>Slánske</a:t>
            </a:r>
            <a:r>
              <a:rPr lang="sk-SK" dirty="0"/>
              <a:t> vrchy sa tiahnu v smere sever-juh, dĺžka 50 km, šírka na severe v priemere 20 km a na juhu 12 km.</a:t>
            </a:r>
          </a:p>
          <a:p>
            <a:endParaRPr lang="sk-SK" dirty="0"/>
          </a:p>
          <a:p>
            <a:r>
              <a:rPr lang="sk-SK" dirty="0"/>
              <a:t>Celok Slanské vrchy sa člení na päť podcelkov a to Šimonka, Makovica, Bogota, </a:t>
            </a:r>
            <a:r>
              <a:rPr lang="sk-SK" dirty="0" err="1"/>
              <a:t>Mošník</a:t>
            </a:r>
            <a:r>
              <a:rPr lang="sk-SK" dirty="0"/>
              <a:t> a </a:t>
            </a:r>
            <a:r>
              <a:rPr lang="sk-SK" dirty="0" err="1"/>
              <a:t>Milič</a:t>
            </a:r>
            <a:r>
              <a:rPr lang="sk-SK" dirty="0"/>
              <a:t>.</a:t>
            </a:r>
          </a:p>
          <a:p>
            <a:endParaRPr lang="sk-SK" dirty="0"/>
          </a:p>
          <a:p>
            <a:r>
              <a:rPr lang="sk-SK" dirty="0"/>
              <a:t>Najvyšším vrchom tohto celku je výhľadový vrch Šimonka (1 092 m n. m.).</a:t>
            </a:r>
          </a:p>
        </p:txBody>
      </p:sp>
    </p:spTree>
    <p:extLst>
      <p:ext uri="{BB962C8B-B14F-4D97-AF65-F5344CB8AC3E}">
        <p14:creationId xmlns:p14="http://schemas.microsoft.com/office/powerpoint/2010/main" val="416601982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2EB48F-0CB8-48B4-9D14-921ECFAEA236}"/>
              </a:ext>
            </a:extLst>
          </p:cNvPr>
          <p:cNvSpPr>
            <a:spLocks noGrp="1"/>
          </p:cNvSpPr>
          <p:nvPr>
            <p:ph type="title"/>
          </p:nvPr>
        </p:nvSpPr>
        <p:spPr>
          <a:xfrm>
            <a:off x="8484870" y="4206622"/>
            <a:ext cx="8610600" cy="1293028"/>
          </a:xfrm>
        </p:spPr>
        <p:txBody>
          <a:bodyPr/>
          <a:lstStyle/>
          <a:p>
            <a:r>
              <a:rPr lang="sk-SK"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endParaRPr lang="sk-SK" dirty="0"/>
          </a:p>
        </p:txBody>
      </p:sp>
      <p:sp>
        <p:nvSpPr>
          <p:cNvPr id="3" name="Zástupný objekt pre obsah 2">
            <a:extLst>
              <a:ext uri="{FF2B5EF4-FFF2-40B4-BE49-F238E27FC236}">
                <a16:creationId xmlns:a16="http://schemas.microsoft.com/office/drawing/2014/main" id="{41B009E9-272C-4588-959A-CF62608B2060}"/>
              </a:ext>
            </a:extLst>
          </p:cNvPr>
          <p:cNvSpPr>
            <a:spLocks noGrp="1"/>
          </p:cNvSpPr>
          <p:nvPr>
            <p:ph idx="1"/>
          </p:nvPr>
        </p:nvSpPr>
        <p:spPr/>
        <p:txBody>
          <a:bodyPr/>
          <a:lstStyle/>
          <a:p>
            <a:r>
              <a:rPr lang="sk-SK" dirty="0"/>
              <a:t>Vihorlat (1 075,5 m n. m.)[1] je najvyšší vrch sopečného pohoria Vihorlatské vrchy, jeho výrazná dominanta. Podľa vrchu dostalo názov aj samotné pohorie.</a:t>
            </a:r>
          </a:p>
          <a:p>
            <a:endParaRPr lang="sk-SK" dirty="0"/>
          </a:p>
          <a:p>
            <a:r>
              <a:rPr lang="sk-SK" dirty="0"/>
              <a:t>Vihorlat je tiež najvyšším bodom okresu Humenné.</a:t>
            </a:r>
          </a:p>
        </p:txBody>
      </p:sp>
      <p:pic>
        <p:nvPicPr>
          <p:cNvPr id="5" name="Obrázok 4">
            <a:extLst>
              <a:ext uri="{FF2B5EF4-FFF2-40B4-BE49-F238E27FC236}">
                <a16:creationId xmlns:a16="http://schemas.microsoft.com/office/drawing/2014/main" id="{07991711-3BA1-47BB-A014-AB0E55F33E0A}"/>
              </a:ext>
            </a:extLst>
          </p:cNvPr>
          <p:cNvPicPr>
            <a:picLocks noChangeAspect="1"/>
          </p:cNvPicPr>
          <p:nvPr/>
        </p:nvPicPr>
        <p:blipFill>
          <a:blip r:embed="rId2"/>
          <a:stretch>
            <a:fillRect/>
          </a:stretch>
        </p:blipFill>
        <p:spPr>
          <a:xfrm>
            <a:off x="7982302" y="3273235"/>
            <a:ext cx="4062942" cy="3054730"/>
          </a:xfrm>
          <a:prstGeom prst="rect">
            <a:avLst/>
          </a:prstGeom>
        </p:spPr>
      </p:pic>
      <p:sp>
        <p:nvSpPr>
          <p:cNvPr id="4" name="Obdĺžnik 3">
            <a:extLst>
              <a:ext uri="{FF2B5EF4-FFF2-40B4-BE49-F238E27FC236}">
                <a16:creationId xmlns:a16="http://schemas.microsoft.com/office/drawing/2014/main" id="{4E471101-8380-4722-995B-6FF2DAEB83B5}"/>
              </a:ext>
            </a:extLst>
          </p:cNvPr>
          <p:cNvSpPr/>
          <p:nvPr/>
        </p:nvSpPr>
        <p:spPr>
          <a:xfrm>
            <a:off x="3973294" y="764373"/>
            <a:ext cx="2736648" cy="923330"/>
          </a:xfrm>
          <a:prstGeom prst="rect">
            <a:avLst/>
          </a:prstGeom>
          <a:noFill/>
        </p:spPr>
        <p:txBody>
          <a:bodyPr wrap="none" lIns="91440" tIns="45720" rIns="91440" bIns="45720">
            <a:spAutoFit/>
          </a:bodyPr>
          <a:lstStyle/>
          <a:p>
            <a:pPr algn="ctr"/>
            <a:r>
              <a:rPr lang="sk-SK" sz="5400" b="0" cap="none" spc="0" dirty="0">
                <a:ln w="0"/>
                <a:solidFill>
                  <a:schemeClr val="tx1"/>
                </a:solidFill>
                <a:effectLst>
                  <a:outerShdw blurRad="38100" dist="19050" dir="2700000" algn="tl" rotWithShape="0">
                    <a:schemeClr val="dk1">
                      <a:alpha val="40000"/>
                    </a:schemeClr>
                  </a:outerShdw>
                </a:effectLst>
              </a:rPr>
              <a:t>Vihorlat</a:t>
            </a:r>
          </a:p>
        </p:txBody>
      </p:sp>
    </p:spTree>
    <p:extLst>
      <p:ext uri="{BB962C8B-B14F-4D97-AF65-F5344CB8AC3E}">
        <p14:creationId xmlns:p14="http://schemas.microsoft.com/office/powerpoint/2010/main" val="311192175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091E63-4074-4FB9-85C5-CCF605E19CBE}"/>
              </a:ext>
            </a:extLst>
          </p:cNvPr>
          <p:cNvSpPr>
            <a:spLocks noGrp="1"/>
          </p:cNvSpPr>
          <p:nvPr>
            <p:ph type="title"/>
          </p:nvPr>
        </p:nvSpPr>
        <p:spPr>
          <a:xfrm>
            <a:off x="-795867" y="483621"/>
            <a:ext cx="8610600" cy="1293028"/>
          </a:xfrm>
        </p:spPr>
        <p:txBody>
          <a:bodyPr/>
          <a:lstStyle/>
          <a:p>
            <a:r>
              <a:rPr lang="sk-SK" dirty="0"/>
              <a:t>Stredoslovenský kraj</a:t>
            </a:r>
          </a:p>
        </p:txBody>
      </p:sp>
      <p:pic>
        <p:nvPicPr>
          <p:cNvPr id="4" name="Zástupný objekt pre obsah 3">
            <a:extLst>
              <a:ext uri="{FF2B5EF4-FFF2-40B4-BE49-F238E27FC236}">
                <a16:creationId xmlns:a16="http://schemas.microsoft.com/office/drawing/2014/main" id="{0EFA11AA-8A02-4B06-A4DA-977A58D806F5}"/>
              </a:ext>
            </a:extLst>
          </p:cNvPr>
          <p:cNvPicPr>
            <a:picLocks noGrp="1" noChangeAspect="1"/>
          </p:cNvPicPr>
          <p:nvPr>
            <p:ph idx="1"/>
          </p:nvPr>
        </p:nvPicPr>
        <p:blipFill>
          <a:blip r:embed="rId2"/>
          <a:stretch>
            <a:fillRect/>
          </a:stretch>
        </p:blipFill>
        <p:spPr>
          <a:xfrm>
            <a:off x="7240059" y="3280395"/>
            <a:ext cx="4951941" cy="3593694"/>
          </a:xfrm>
          <a:prstGeom prst="rect">
            <a:avLst/>
          </a:prstGeom>
        </p:spPr>
      </p:pic>
      <p:sp>
        <p:nvSpPr>
          <p:cNvPr id="5" name="Obdĺžnik 4">
            <a:extLst>
              <a:ext uri="{FF2B5EF4-FFF2-40B4-BE49-F238E27FC236}">
                <a16:creationId xmlns:a16="http://schemas.microsoft.com/office/drawing/2014/main" id="{4F43A666-E255-4D29-A6C2-7DF53F461973}"/>
              </a:ext>
            </a:extLst>
          </p:cNvPr>
          <p:cNvSpPr/>
          <p:nvPr/>
        </p:nvSpPr>
        <p:spPr>
          <a:xfrm>
            <a:off x="203200" y="1886635"/>
            <a:ext cx="6096000" cy="646331"/>
          </a:xfrm>
          <a:prstGeom prst="rect">
            <a:avLst/>
          </a:prstGeom>
        </p:spPr>
        <p:txBody>
          <a:bodyPr>
            <a:spAutoFit/>
          </a:bodyPr>
          <a:lstStyle/>
          <a:p>
            <a:r>
              <a:rPr lang="sk-SK" dirty="0"/>
              <a:t>Javorie je sopečné pohorie na Slovensku, geomorfologický celok Slovenského stredohoria.</a:t>
            </a:r>
          </a:p>
        </p:txBody>
      </p:sp>
      <p:pic>
        <p:nvPicPr>
          <p:cNvPr id="6" name="Obrázok 5">
            <a:extLst>
              <a:ext uri="{FF2B5EF4-FFF2-40B4-BE49-F238E27FC236}">
                <a16:creationId xmlns:a16="http://schemas.microsoft.com/office/drawing/2014/main" id="{432A3ED8-F0AF-4A7B-9BE1-082EDE0B6BFA}"/>
              </a:ext>
            </a:extLst>
          </p:cNvPr>
          <p:cNvPicPr>
            <a:picLocks noChangeAspect="1"/>
          </p:cNvPicPr>
          <p:nvPr/>
        </p:nvPicPr>
        <p:blipFill>
          <a:blip r:embed="rId3"/>
          <a:stretch>
            <a:fillRect/>
          </a:stretch>
        </p:blipFill>
        <p:spPr>
          <a:xfrm>
            <a:off x="8361185" y="726518"/>
            <a:ext cx="3830815" cy="2553877"/>
          </a:xfrm>
          <a:prstGeom prst="rect">
            <a:avLst/>
          </a:prstGeom>
        </p:spPr>
      </p:pic>
      <p:sp>
        <p:nvSpPr>
          <p:cNvPr id="7" name="Obdĺžnik 6">
            <a:extLst>
              <a:ext uri="{FF2B5EF4-FFF2-40B4-BE49-F238E27FC236}">
                <a16:creationId xmlns:a16="http://schemas.microsoft.com/office/drawing/2014/main" id="{B307902C-4405-409E-8C25-E51039002B38}"/>
              </a:ext>
            </a:extLst>
          </p:cNvPr>
          <p:cNvSpPr/>
          <p:nvPr/>
        </p:nvSpPr>
        <p:spPr>
          <a:xfrm>
            <a:off x="158044" y="2606067"/>
            <a:ext cx="6096000" cy="3693319"/>
          </a:xfrm>
          <a:prstGeom prst="rect">
            <a:avLst/>
          </a:prstGeom>
        </p:spPr>
        <p:txBody>
          <a:bodyPr>
            <a:spAutoFit/>
          </a:bodyPr>
          <a:lstStyle/>
          <a:p>
            <a:r>
              <a:rPr lang="sk-SK" dirty="0"/>
              <a:t>Javorie je horským krajinným celkom Slovenského stredohoria. Na severe ho výrazne ohraničuje Zvolenská kotlina, na západe Pliešovská kotlina, na východ ho od Slovenského rudohoria oddeľuje horný tok Kriváňa a </a:t>
            </a:r>
            <a:r>
              <a:rPr lang="sk-SK" dirty="0" err="1"/>
              <a:t>Tuhárskeho</a:t>
            </a:r>
            <a:r>
              <a:rPr lang="sk-SK" dirty="0"/>
              <a:t> potoka, na juhu tvorí pozvoľný prechod do Krupinskej planiny. Javorie, mierne pretiahnuté v smere západ – východ a mierne prehnuté do oblúka vyklenutého smerom na juh, dosahuje dĺžku vyše 35 km a šírku 15 km. Jeho úpätná línia v susedstve priľahlých kotlín prebieha vo výške 450-500 m, okrajové chrbty sa dvíhajú do 700-900 m, ústredný chrbát dosahuje vyše 900 m a vrcholí Javorím (1044 </a:t>
            </a:r>
            <a:r>
              <a:rPr lang="sk-SK" dirty="0" err="1"/>
              <a:t>m.n.m</a:t>
            </a:r>
            <a:r>
              <a:rPr lang="sk-SK" dirty="0"/>
              <a:t>.). </a:t>
            </a:r>
          </a:p>
        </p:txBody>
      </p:sp>
    </p:spTree>
    <p:extLst>
      <p:ext uri="{BB962C8B-B14F-4D97-AF65-F5344CB8AC3E}">
        <p14:creationId xmlns:p14="http://schemas.microsoft.com/office/powerpoint/2010/main" val="423802474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ok 3">
            <a:extLst>
              <a:ext uri="{FF2B5EF4-FFF2-40B4-BE49-F238E27FC236}">
                <a16:creationId xmlns:a16="http://schemas.microsoft.com/office/drawing/2014/main" id="{23B517EC-4199-4236-9180-EB805C7CCC66}"/>
              </a:ext>
            </a:extLst>
          </p:cNvPr>
          <p:cNvPicPr>
            <a:picLocks noChangeAspect="1"/>
          </p:cNvPicPr>
          <p:nvPr/>
        </p:nvPicPr>
        <p:blipFill>
          <a:blip r:embed="rId2"/>
          <a:stretch>
            <a:fillRect/>
          </a:stretch>
        </p:blipFill>
        <p:spPr>
          <a:xfrm>
            <a:off x="6737037" y="3781842"/>
            <a:ext cx="5454963" cy="3076158"/>
          </a:xfrm>
          <a:prstGeom prst="rect">
            <a:avLst/>
          </a:prstGeom>
        </p:spPr>
      </p:pic>
      <p:sp>
        <p:nvSpPr>
          <p:cNvPr id="2" name="Nadpis 1">
            <a:extLst>
              <a:ext uri="{FF2B5EF4-FFF2-40B4-BE49-F238E27FC236}">
                <a16:creationId xmlns:a16="http://schemas.microsoft.com/office/drawing/2014/main" id="{2EB4052B-5CC8-416E-B013-ABE354775995}"/>
              </a:ext>
            </a:extLst>
          </p:cNvPr>
          <p:cNvSpPr>
            <a:spLocks noGrp="1"/>
          </p:cNvSpPr>
          <p:nvPr>
            <p:ph type="title"/>
          </p:nvPr>
        </p:nvSpPr>
        <p:spPr>
          <a:xfrm>
            <a:off x="-2150534" y="332252"/>
            <a:ext cx="8610600" cy="1293028"/>
          </a:xfrm>
        </p:spPr>
        <p:txBody>
          <a:bodyPr/>
          <a:lstStyle/>
          <a:p>
            <a:r>
              <a:rPr lang="sk-SK" cap="none" dirty="0">
                <a:ln w="0"/>
                <a:effectLst>
                  <a:outerShdw blurRad="38100" dist="19050" dir="2700000" algn="tl" rotWithShape="0">
                    <a:schemeClr val="dk1">
                      <a:alpha val="40000"/>
                    </a:schemeClr>
                  </a:outerShdw>
                </a:effectLst>
              </a:rPr>
              <a:t>Poľana</a:t>
            </a:r>
            <a:endParaRPr lang="sk-SK" b="1" cap="none"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Zástupný objekt pre obsah 2">
            <a:extLst>
              <a:ext uri="{FF2B5EF4-FFF2-40B4-BE49-F238E27FC236}">
                <a16:creationId xmlns:a16="http://schemas.microsoft.com/office/drawing/2014/main" id="{FE27946D-A3BC-4C01-B287-58BB43A742A7}"/>
              </a:ext>
            </a:extLst>
          </p:cNvPr>
          <p:cNvSpPr>
            <a:spLocks noGrp="1"/>
          </p:cNvSpPr>
          <p:nvPr>
            <p:ph idx="1"/>
          </p:nvPr>
        </p:nvSpPr>
        <p:spPr>
          <a:xfrm>
            <a:off x="-38582" y="1500079"/>
            <a:ext cx="6719711" cy="4024125"/>
          </a:xfrm>
        </p:spPr>
        <p:txBody>
          <a:bodyPr>
            <a:normAutofit fontScale="85000" lnSpcReduction="20000"/>
          </a:bodyPr>
          <a:lstStyle/>
          <a:p>
            <a:pPr marL="0" indent="0">
              <a:buNone/>
            </a:pPr>
            <a:r>
              <a:rPr lang="sk-SK" b="1" dirty="0">
                <a:ln w="9525">
                  <a:solidFill>
                    <a:schemeClr val="bg1"/>
                  </a:solidFill>
                  <a:prstDash val="solid"/>
                </a:ln>
                <a:effectLst>
                  <a:outerShdw blurRad="12700" dist="38100" dir="2700000" algn="tl" rotWithShape="0">
                    <a:schemeClr val="bg1">
                      <a:lumMod val="50000"/>
                    </a:schemeClr>
                  </a:outerShdw>
                </a:effectLst>
              </a:rPr>
              <a:t>Naše sopky v minulosti ovplyvňovali klímu na celom svete. Viete, kde na Slovensku sa nachádza sopka, ktorá bola jednou z najväčších na Zemi?</a:t>
            </a:r>
          </a:p>
          <a:p>
            <a:pPr marL="0" indent="0">
              <a:buNone/>
            </a:pPr>
            <a:endParaRPr lang="sk-SK" b="1" dirty="0">
              <a:ln w="9525">
                <a:solidFill>
                  <a:schemeClr val="bg1"/>
                </a:solidFill>
                <a:prstDash val="solid"/>
              </a:ln>
              <a:effectLst>
                <a:outerShdw blurRad="12700" dist="38100" dir="2700000" algn="tl" rotWithShape="0">
                  <a:schemeClr val="bg1">
                    <a:lumMod val="50000"/>
                  </a:schemeClr>
                </a:outerShdw>
              </a:effectLst>
            </a:endParaRPr>
          </a:p>
          <a:p>
            <a:pPr marL="0" indent="0">
              <a:buNone/>
            </a:pPr>
            <a:r>
              <a:rPr lang="sk-SK" b="1" dirty="0">
                <a:ln w="9525">
                  <a:solidFill>
                    <a:schemeClr val="bg1"/>
                  </a:solidFill>
                  <a:prstDash val="solid"/>
                </a:ln>
                <a:effectLst>
                  <a:outerShdw blurRad="12700" dist="38100" dir="2700000" algn="tl" rotWithShape="0">
                    <a:schemeClr val="bg1">
                      <a:lumMod val="50000"/>
                    </a:schemeClr>
                  </a:outerShdw>
                </a:effectLst>
              </a:rPr>
              <a:t> Slovensko je hornatou krajinou, čo ku nám dokonca láka mnohých turistov. Málokto však vie, že práve u nás, na území dnešného Slovenska, bola kedysi jedna z najväčších sopiek na Zemi. Konkrétne pred 15 miliónmi rokov. A Vihorlat to nie je! Naše sopky ovplyvňovali klímu vo svete</a:t>
            </a:r>
          </a:p>
          <a:p>
            <a:pPr marL="0" indent="0">
              <a:buNone/>
            </a:pPr>
            <a:r>
              <a:rPr lang="sk-SK" b="1" dirty="0">
                <a:ln w="9525">
                  <a:solidFill>
                    <a:schemeClr val="bg1"/>
                  </a:solidFill>
                  <a:prstDash val="solid"/>
                </a:ln>
                <a:effectLst>
                  <a:outerShdw blurRad="12700" dist="38100" dir="2700000" algn="tl" rotWithShape="0">
                    <a:schemeClr val="bg1">
                      <a:lumMod val="50000"/>
                    </a:schemeClr>
                  </a:outerShdw>
                </a:effectLst>
              </a:rPr>
              <a:t>Poľana je známa tým, že ide o najvyššie sopečné pohorie na Slovensku. Na jej území sa nachádza sopka s priemerom </a:t>
            </a:r>
            <a:r>
              <a:rPr lang="sk-SK" b="1" dirty="0" err="1">
                <a:ln w="9525">
                  <a:solidFill>
                    <a:schemeClr val="bg1"/>
                  </a:solidFill>
                  <a:prstDash val="solid"/>
                </a:ln>
                <a:effectLst>
                  <a:outerShdw blurRad="12700" dist="38100" dir="2700000" algn="tl" rotWithShape="0">
                    <a:schemeClr val="bg1">
                      <a:lumMod val="50000"/>
                    </a:schemeClr>
                  </a:outerShdw>
                </a:effectLst>
              </a:rPr>
              <a:t>kaldery</a:t>
            </a:r>
            <a:r>
              <a:rPr lang="sk-SK" b="1" dirty="0">
                <a:ln w="9525">
                  <a:solidFill>
                    <a:schemeClr val="bg1"/>
                  </a:solidFill>
                  <a:prstDash val="solid"/>
                </a:ln>
                <a:effectLst>
                  <a:outerShdw blurRad="12700" dist="38100" dir="2700000" algn="tl" rotWithShape="0">
                    <a:schemeClr val="bg1">
                      <a:lumMod val="50000"/>
                    </a:schemeClr>
                  </a:outerShdw>
                </a:effectLst>
              </a:rPr>
              <a:t> 6 km a obvodom takmer 20 km a radí sa medzi najväčšie vyhasnuté sopky v Európe. Spolu so Štiavnickým stratovulkánom v minulosti dokonca ovplyvňovala klímu na celom svete</a:t>
            </a:r>
            <a:r>
              <a:rPr lang="sk-SK" dirty="0"/>
              <a:t>.</a:t>
            </a:r>
          </a:p>
        </p:txBody>
      </p:sp>
    </p:spTree>
    <p:extLst>
      <p:ext uri="{BB962C8B-B14F-4D97-AF65-F5344CB8AC3E}">
        <p14:creationId xmlns:p14="http://schemas.microsoft.com/office/powerpoint/2010/main" val="173255129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jekt pre obsah 2">
            <a:extLst>
              <a:ext uri="{FF2B5EF4-FFF2-40B4-BE49-F238E27FC236}">
                <a16:creationId xmlns:a16="http://schemas.microsoft.com/office/drawing/2014/main" id="{3C474DE5-9B3A-44B2-ABD5-957507EC1E5A}"/>
              </a:ext>
            </a:extLst>
          </p:cNvPr>
          <p:cNvSpPr>
            <a:spLocks noGrp="1"/>
          </p:cNvSpPr>
          <p:nvPr>
            <p:ph idx="1"/>
          </p:nvPr>
        </p:nvSpPr>
        <p:spPr>
          <a:xfrm>
            <a:off x="765810" y="2205990"/>
            <a:ext cx="10820400" cy="4024125"/>
          </a:xfrm>
        </p:spPr>
        <p:txBody>
          <a:bodyPr/>
          <a:lstStyle/>
          <a:p>
            <a:r>
              <a:rPr lang="sk-SK" dirty="0"/>
              <a:t>Štiavnické vrchy sú geomorfologickým celkom na Slovensku ako súčasť subprovincie Vnútorné Západné Karpaty a oblasti Slovenské stredohorie. Najvyšším vrchom je Sitno (1 009,2 m n. m.).[1]</a:t>
            </a:r>
          </a:p>
        </p:txBody>
      </p:sp>
      <p:sp>
        <p:nvSpPr>
          <p:cNvPr id="5" name="Nadpis 4">
            <a:extLst>
              <a:ext uri="{FF2B5EF4-FFF2-40B4-BE49-F238E27FC236}">
                <a16:creationId xmlns:a16="http://schemas.microsoft.com/office/drawing/2014/main" id="{4881C26C-1984-4BCA-BE46-BA2E8E1540CA}"/>
              </a:ext>
            </a:extLst>
          </p:cNvPr>
          <p:cNvSpPr>
            <a:spLocks noGrp="1"/>
          </p:cNvSpPr>
          <p:nvPr>
            <p:ph type="title"/>
          </p:nvPr>
        </p:nvSpPr>
        <p:spPr>
          <a:xfrm>
            <a:off x="0" y="730083"/>
            <a:ext cx="8610600" cy="1293028"/>
          </a:xfrm>
        </p:spPr>
        <p:txBody>
          <a:bodyPr/>
          <a:lstStyle/>
          <a:p>
            <a:r>
              <a:rPr lang="sk-SK" dirty="0"/>
              <a:t>Štiavnické vrchy</a:t>
            </a:r>
          </a:p>
        </p:txBody>
      </p:sp>
      <p:pic>
        <p:nvPicPr>
          <p:cNvPr id="6" name="Obrázok 5">
            <a:extLst>
              <a:ext uri="{FF2B5EF4-FFF2-40B4-BE49-F238E27FC236}">
                <a16:creationId xmlns:a16="http://schemas.microsoft.com/office/drawing/2014/main" id="{CFFDDD05-D3D0-4344-8552-ACE53CD742F0}"/>
              </a:ext>
            </a:extLst>
          </p:cNvPr>
          <p:cNvPicPr>
            <a:picLocks noChangeAspect="1"/>
          </p:cNvPicPr>
          <p:nvPr/>
        </p:nvPicPr>
        <p:blipFill>
          <a:blip r:embed="rId2"/>
          <a:stretch>
            <a:fillRect/>
          </a:stretch>
        </p:blipFill>
        <p:spPr>
          <a:xfrm>
            <a:off x="7783830" y="3551872"/>
            <a:ext cx="4408170" cy="3306128"/>
          </a:xfrm>
          <a:prstGeom prst="rect">
            <a:avLst/>
          </a:prstGeom>
        </p:spPr>
      </p:pic>
    </p:spTree>
    <p:extLst>
      <p:ext uri="{BB962C8B-B14F-4D97-AF65-F5344CB8AC3E}">
        <p14:creationId xmlns:p14="http://schemas.microsoft.com/office/powerpoint/2010/main" val="294175479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theme/theme1.xml><?xml version="1.0" encoding="utf-8"?>
<a:theme xmlns:a="http://schemas.openxmlformats.org/drawingml/2006/main" name="Dymová stopa">
  <a:themeElements>
    <a:clrScheme name="Dymová stopa">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Dymová stopa">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ymová stopa">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TM04033937[[fn=Výpary]]</Template>
  <TotalTime>200</TotalTime>
  <Words>1182</Words>
  <Application>Microsoft Office PowerPoint</Application>
  <PresentationFormat>Širokouhlá</PresentationFormat>
  <Paragraphs>75</Paragraphs>
  <Slides>15</Slides>
  <Notes>0</Notes>
  <HiddenSlides>0</HiddenSlides>
  <MMClips>0</MMClips>
  <ScaleCrop>false</ScaleCrop>
  <HeadingPairs>
    <vt:vector size="6" baseType="variant">
      <vt:variant>
        <vt:lpstr>Použité písma</vt:lpstr>
      </vt:variant>
      <vt:variant>
        <vt:i4>2</vt:i4>
      </vt:variant>
      <vt:variant>
        <vt:lpstr>Motív</vt:lpstr>
      </vt:variant>
      <vt:variant>
        <vt:i4>1</vt:i4>
      </vt:variant>
      <vt:variant>
        <vt:lpstr>Nadpisy snímok</vt:lpstr>
      </vt:variant>
      <vt:variant>
        <vt:i4>15</vt:i4>
      </vt:variant>
    </vt:vector>
  </HeadingPairs>
  <TitlesOfParts>
    <vt:vector size="18" baseType="lpstr">
      <vt:lpstr>Arial</vt:lpstr>
      <vt:lpstr>Century Gothic</vt:lpstr>
      <vt:lpstr>Dymová stopa</vt:lpstr>
      <vt:lpstr>Sopky a zemetrasenie</vt:lpstr>
      <vt:lpstr>O                                                                  </vt:lpstr>
      <vt:lpstr>Popis sopky         </vt:lpstr>
      <vt:lpstr>Rozdelenie pozostatkov sopiek na Slovensku podľa krajov.       </vt:lpstr>
      <vt:lpstr>Východoslovenský kraj</vt:lpstr>
      <vt:lpstr>                      .</vt:lpstr>
      <vt:lpstr>Stredoslovenský kraj</vt:lpstr>
      <vt:lpstr>Poľana</vt:lpstr>
      <vt:lpstr>Štiavnické vrchy</vt:lpstr>
      <vt:lpstr>kremnické vrchy</vt:lpstr>
      <vt:lpstr>ZEMETRASENIE</vt:lpstr>
      <vt:lpstr>Zemetrasenie na slovensu v minulosti</vt:lpstr>
      <vt:lpstr>Zemetrasenie na slovensku v dnešnej dobe</vt:lpstr>
      <vt:lpstr>Zdroje</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Barbora Binderova</dc:title>
  <dc:creator>Barbora Binderová</dc:creator>
  <cp:lastModifiedBy>IVAN</cp:lastModifiedBy>
  <cp:revision>22</cp:revision>
  <dcterms:created xsi:type="dcterms:W3CDTF">2020-03-23T07:32:30Z</dcterms:created>
  <dcterms:modified xsi:type="dcterms:W3CDTF">2020-03-28T17:39:24Z</dcterms:modified>
</cp:coreProperties>
</file>