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9" r:id="rId11"/>
    <p:sldId id="270" r:id="rId12"/>
    <p:sldId id="267" r:id="rId13"/>
    <p:sldId id="271" r:id="rId14"/>
    <p:sldId id="272" r:id="rId15"/>
    <p:sldId id="268" r:id="rId16"/>
    <p:sldId id="265" r:id="rId17"/>
    <p:sldId id="26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31F7A-902F-42EF-93CD-64C8AAE264DC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9A4C1-0E54-4413-AC22-0CF5F68CE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62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A4C1-0E54-4413-AC22-0CF5F68CE50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41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15.04.2020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aty.aktuality.sk/puste-a-polopuste/referat-29042" TargetMode="External"/><Relationship Id="rId2" Type="http://schemas.openxmlformats.org/officeDocument/2006/relationships/hyperlink" Target="https://fns.uniba.sk/fileadmin/prif/biol/kek/ekozem/3_pust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iki/O%C3%A1za" TargetMode="External"/><Relationship Id="rId4" Type="http://schemas.openxmlformats.org/officeDocument/2006/relationships/hyperlink" Target="https://www.infoglobe.sk/cestovatelsky-pruvodce/usa-kalifornia-narodny-park-udolie-smrti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chemeClr val="accent6">
                    <a:lumMod val="50000"/>
                  </a:schemeClr>
                </a:solidFill>
              </a:rPr>
              <a:t>Púšte a polopúšte</a:t>
            </a:r>
            <a:endParaRPr lang="sk-SK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526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Timotej </a:t>
            </a:r>
            <a:r>
              <a:rPr lang="sk-SK" sz="3600" dirty="0" err="1" smtClean="0">
                <a:solidFill>
                  <a:schemeClr val="bg1">
                    <a:lumMod val="95000"/>
                  </a:schemeClr>
                </a:solidFill>
              </a:rPr>
              <a:t>Laznia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 5 . A</a:t>
            </a:r>
            <a:endParaRPr lang="sk-SK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Rastliny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132856"/>
            <a:ext cx="5976664" cy="46085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k-SK" dirty="0" err="1" smtClean="0">
                <a:solidFill>
                  <a:schemeClr val="bg1"/>
                </a:solidFill>
              </a:rPr>
              <a:t>Saxaul</a:t>
            </a:r>
            <a:r>
              <a:rPr lang="sk-SK" dirty="0" smtClean="0">
                <a:solidFill>
                  <a:schemeClr val="bg1"/>
                </a:solidFill>
              </a:rPr>
              <a:t>- nízky viackmenný strom, ktorý rastie v púšťach Ázie. </a:t>
            </a:r>
            <a:r>
              <a:rPr lang="sk-SK" dirty="0" err="1" smtClean="0">
                <a:solidFill>
                  <a:schemeClr val="bg1"/>
                </a:solidFill>
              </a:rPr>
              <a:t>Špongiovitá</a:t>
            </a:r>
            <a:r>
              <a:rPr lang="sk-SK" dirty="0" smtClean="0">
                <a:solidFill>
                  <a:schemeClr val="bg1"/>
                </a:solidFill>
              </a:rPr>
              <a:t> kôra zadržiava vodu a strom si udržiava jej zásoby, pretože cez </a:t>
            </a:r>
            <a:r>
              <a:rPr lang="sk-SK" dirty="0" err="1" smtClean="0">
                <a:solidFill>
                  <a:schemeClr val="bg1"/>
                </a:solidFill>
              </a:rPr>
              <a:t>drobn</a:t>
            </a:r>
            <a:r>
              <a:rPr lang="sk-SK" dirty="0" smtClean="0">
                <a:solidFill>
                  <a:schemeClr val="bg1"/>
                </a:solidFill>
              </a:rPr>
              <a:t> listy s odparí veľmi málo vody.</a:t>
            </a:r>
          </a:p>
          <a:p>
            <a:pPr marL="0" indent="0" algn="just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algn="just"/>
            <a:r>
              <a:rPr lang="sk-SK" dirty="0" err="1" smtClean="0">
                <a:solidFill>
                  <a:schemeClr val="bg1"/>
                </a:solidFill>
              </a:rPr>
              <a:t>Saguaro</a:t>
            </a:r>
            <a:r>
              <a:rPr lang="sk-SK" dirty="0" smtClean="0">
                <a:solidFill>
                  <a:schemeClr val="bg1"/>
                </a:solidFill>
              </a:rPr>
              <a:t> – vysoký stromovitý kaktus rastie v Coloradskej púšti. Za dažďa ukladá vodu do dužinatého kmeňa a stoniek. S touto vodou vydrží, kým znova nezaprší. Dožíva sa 200 rokov.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52" y="3470040"/>
            <a:ext cx="2555848" cy="342536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52" y="0"/>
            <a:ext cx="2571725" cy="36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132856"/>
            <a:ext cx="5580112" cy="46085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dirty="0" err="1">
                <a:solidFill>
                  <a:schemeClr val="bg1"/>
                </a:solidFill>
              </a:rPr>
              <a:t>Kameňovec</a:t>
            </a:r>
            <a:r>
              <a:rPr lang="sk-SK" dirty="0">
                <a:solidFill>
                  <a:schemeClr val="bg1"/>
                </a:solidFill>
              </a:rPr>
              <a:t> – týmto rastlinám sa hovorí živé kamene, pretože ich jediný pár okrúhlych listov vyzerá ako kamienky. Je to kamufláž proti spásaniu a zároveň pomáha rastlinám zachytávať a uchovávať vodu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sk-SK" dirty="0">
              <a:solidFill>
                <a:schemeClr val="bg1"/>
              </a:solidFill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</a:rPr>
              <a:t>Melón </a:t>
            </a:r>
            <a:r>
              <a:rPr lang="sk-SK" dirty="0" err="1" smtClean="0">
                <a:solidFill>
                  <a:schemeClr val="bg1"/>
                </a:solidFill>
              </a:rPr>
              <a:t>tsamma</a:t>
            </a:r>
            <a:r>
              <a:rPr lang="sk-SK" dirty="0" smtClean="0">
                <a:solidFill>
                  <a:schemeClr val="bg1"/>
                </a:solidFill>
              </a:rPr>
              <a:t> – divý predok vodového melóna rastie v púšti Kalahari. Vo veľkých guľatých plodoch skladuje vodu.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85022"/>
            <a:ext cx="3299114" cy="241767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3343641" cy="25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Živočíchy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204864"/>
            <a:ext cx="5256584" cy="445395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</a:rPr>
              <a:t>Moloch tŕnitý – žije v austrálskych púšťach. V noci zachytáva rosu na telo, odkiaľ mu mikroskopickými žliabkami v koži steká do úst.</a:t>
            </a:r>
          </a:p>
          <a:p>
            <a:pPr marL="0" indent="0" algn="just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</a:rPr>
              <a:t>Korytnačka púšťová – má lopatkovité predné končatiny na vyhrabávanie dier, v ktorých sa ukrýva pred extrémnou dennou horúčavou a nočným chladom.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79" y="764704"/>
            <a:ext cx="3623421" cy="28245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79" y="3933056"/>
            <a:ext cx="3623421" cy="24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2193941"/>
            <a:ext cx="5482952" cy="43924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k-SK" dirty="0" err="1">
                <a:solidFill>
                  <a:schemeClr val="bg1"/>
                </a:solidFill>
              </a:rPr>
              <a:t>Hrabavka</a:t>
            </a:r>
            <a:r>
              <a:rPr lang="sk-SK" dirty="0">
                <a:solidFill>
                  <a:schemeClr val="bg1"/>
                </a:solidFill>
              </a:rPr>
              <a:t> – si hĺbi diery lopatkovitými okrajmi zadných nôh. Potom si vytvorí vodotesný obal (kokón) a vyčkáva v ňom aj celé mesiace na dážď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sk-SK" dirty="0">
              <a:solidFill>
                <a:schemeClr val="bg1"/>
              </a:solidFill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</a:rPr>
              <a:t>Zberač rosný – zachytáva drobné kvapôčky rannej rosy na nohy a do puzdierok na krídelkách. Keď sa nazbiera dosť vody, kvapka mu stečie po tele do úst.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9" y="1412776"/>
            <a:ext cx="3354471" cy="223224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9" y="4040365"/>
            <a:ext cx="3399126" cy="25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600" y="2132856"/>
            <a:ext cx="5122912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k-SK" dirty="0" err="1" smtClean="0">
                <a:solidFill>
                  <a:schemeClr val="bg1"/>
                </a:solidFill>
              </a:rPr>
              <a:t>Fenek</a:t>
            </a:r>
            <a:r>
              <a:rPr lang="sk-SK" dirty="0" smtClean="0">
                <a:solidFill>
                  <a:schemeClr val="bg1"/>
                </a:solidFill>
              </a:rPr>
              <a:t> (púštna líška) – má neuveriteľný sluch. Je zvyknutý na piesok na púšti, preto loví v noci a cez deň trávi čas vo svojej nore 10 m pod zemou.</a:t>
            </a:r>
          </a:p>
          <a:p>
            <a:pPr marL="0" indent="0" algn="just">
              <a:buNone/>
            </a:pPr>
            <a:endParaRPr lang="sk-SK" dirty="0">
              <a:solidFill>
                <a:schemeClr val="bg1"/>
              </a:solidFill>
            </a:endParaRPr>
          </a:p>
          <a:p>
            <a:pPr algn="just"/>
            <a:r>
              <a:rPr lang="sk-SK" dirty="0" err="1" smtClean="0">
                <a:solidFill>
                  <a:schemeClr val="bg1"/>
                </a:solidFill>
              </a:rPr>
              <a:t>Tarbik</a:t>
            </a:r>
            <a:r>
              <a:rPr lang="sk-SK" dirty="0" smtClean="0">
                <a:solidFill>
                  <a:schemeClr val="bg1"/>
                </a:solidFill>
              </a:rPr>
              <a:t> – je veľmi zaujímavý a hravý hlodavec, ktorý namiesto kráčania poskakuje. Ide o rozmar prírody – vyzerá ako miešanec myši, kengury a zajaca.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8483" b="4354"/>
          <a:stretch/>
        </p:blipFill>
        <p:spPr>
          <a:xfrm>
            <a:off x="5371126" y="-1"/>
            <a:ext cx="3772874" cy="294562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26" y="3410965"/>
            <a:ext cx="3772874" cy="34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3855"/>
            <a:ext cx="3322712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Ľudia v púšti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3688550"/>
            <a:ext cx="8928992" cy="31694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dirty="0">
                <a:solidFill>
                  <a:schemeClr val="bg1"/>
                </a:solidFill>
              </a:rPr>
              <a:t>Do Sahary </a:t>
            </a:r>
            <a:r>
              <a:rPr lang="sk-SK" dirty="0" smtClean="0">
                <a:solidFill>
                  <a:schemeClr val="bg1"/>
                </a:solidFill>
              </a:rPr>
              <a:t>patria krajiny ktoré Európania radi navštevujú, napr. </a:t>
            </a:r>
            <a:r>
              <a:rPr lang="sk-SK" dirty="0">
                <a:solidFill>
                  <a:schemeClr val="bg1"/>
                </a:solidFill>
              </a:rPr>
              <a:t>Tunisko, </a:t>
            </a:r>
            <a:r>
              <a:rPr lang="sk-SK" dirty="0" err="1" smtClean="0">
                <a:solidFill>
                  <a:schemeClr val="bg1"/>
                </a:solidFill>
              </a:rPr>
              <a:t>Lýbia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a Egypt ktorý je vyhľadávaný </a:t>
            </a:r>
            <a:r>
              <a:rPr lang="sk-SK" dirty="0" smtClean="0">
                <a:solidFill>
                  <a:schemeClr val="bg1"/>
                </a:solidFill>
              </a:rPr>
              <a:t>aj </a:t>
            </a:r>
            <a:r>
              <a:rPr lang="sk-SK" dirty="0">
                <a:solidFill>
                  <a:schemeClr val="bg1"/>
                </a:solidFill>
              </a:rPr>
              <a:t>pre jeho kultúrne dedičstvo. Všetkým známe </a:t>
            </a:r>
            <a:r>
              <a:rPr lang="sk-SK" dirty="0" smtClean="0">
                <a:solidFill>
                  <a:schemeClr val="bg1"/>
                </a:solidFill>
              </a:rPr>
              <a:t>pyramídy </a:t>
            </a:r>
            <a:r>
              <a:rPr lang="sk-SK" dirty="0">
                <a:solidFill>
                  <a:schemeClr val="bg1"/>
                </a:solidFill>
              </a:rPr>
              <a:t>v </a:t>
            </a:r>
            <a:r>
              <a:rPr lang="sk-SK" dirty="0" err="1">
                <a:solidFill>
                  <a:schemeClr val="bg1"/>
                </a:solidFill>
              </a:rPr>
              <a:t>Gize</a:t>
            </a:r>
            <a:r>
              <a:rPr lang="sk-SK" dirty="0">
                <a:solidFill>
                  <a:schemeClr val="bg1"/>
                </a:solidFill>
              </a:rPr>
              <a:t>, mesto </a:t>
            </a:r>
            <a:r>
              <a:rPr lang="sk-SK" dirty="0" err="1">
                <a:solidFill>
                  <a:schemeClr val="bg1"/>
                </a:solidFill>
              </a:rPr>
              <a:t>Luxor</a:t>
            </a:r>
            <a:r>
              <a:rPr lang="sk-SK" dirty="0">
                <a:solidFill>
                  <a:schemeClr val="bg1"/>
                </a:solidFill>
              </a:rPr>
              <a:t> či už Veľká sfinga. </a:t>
            </a:r>
            <a:endParaRPr lang="sk-SK" dirty="0" smtClean="0">
              <a:solidFill>
                <a:schemeClr val="bg1"/>
              </a:solidFill>
            </a:endParaRPr>
          </a:p>
          <a:p>
            <a:pPr algn="just"/>
            <a:r>
              <a:rPr lang="sk-SK" dirty="0">
                <a:solidFill>
                  <a:schemeClr val="bg1"/>
                </a:solidFill>
              </a:rPr>
              <a:t>Oáza </a:t>
            </a:r>
            <a:r>
              <a:rPr lang="sk-SK" dirty="0" smtClean="0">
                <a:solidFill>
                  <a:schemeClr val="bg1"/>
                </a:solidFill>
              </a:rPr>
              <a:t>je </a:t>
            </a:r>
            <a:r>
              <a:rPr lang="sk-SK" dirty="0">
                <a:solidFill>
                  <a:schemeClr val="bg1"/>
                </a:solidFill>
              </a:rPr>
              <a:t>izolovaná oblasť vegetácie v púšti, obyčajne obklopujúca prameň alebo iný vodný </a:t>
            </a:r>
            <a:r>
              <a:rPr lang="sk-SK" dirty="0" smtClean="0">
                <a:solidFill>
                  <a:schemeClr val="bg1"/>
                </a:solidFill>
              </a:rPr>
              <a:t>zdroj. Poloha </a:t>
            </a:r>
            <a:r>
              <a:rPr lang="sk-SK" dirty="0">
                <a:solidFill>
                  <a:schemeClr val="bg1"/>
                </a:solidFill>
              </a:rPr>
              <a:t>oáz bola strategicky dôležitá pre obchod a dopravu v púštnych oblastiach. Karavány si museli v oázach dopĺňať zásoby vody a potravín.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82" y="1052736"/>
            <a:ext cx="3952818" cy="262089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7660"/>
            <a:ext cx="4506092" cy="26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52"/>
            <a:ext cx="3322712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Zaujímavosti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3429000"/>
            <a:ext cx="8856984" cy="3429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sk-SK" sz="4300" dirty="0" smtClean="0">
                <a:solidFill>
                  <a:schemeClr val="bg1"/>
                </a:solidFill>
              </a:rPr>
              <a:t>V  Kalifornii </a:t>
            </a:r>
            <a:r>
              <a:rPr lang="sk-SK" sz="4300" dirty="0">
                <a:solidFill>
                  <a:schemeClr val="bg1"/>
                </a:solidFill>
              </a:rPr>
              <a:t>sa nachádza </a:t>
            </a:r>
            <a:r>
              <a:rPr lang="sk-SK" sz="4300" dirty="0" smtClean="0">
                <a:solidFill>
                  <a:schemeClr val="bg1"/>
                </a:solidFill>
              </a:rPr>
              <a:t>Údolie Smrti, kde bola nameraná </a:t>
            </a:r>
            <a:r>
              <a:rPr lang="sk-SK" sz="4300" dirty="0">
                <a:solidFill>
                  <a:schemeClr val="bg1"/>
                </a:solidFill>
              </a:rPr>
              <a:t>najvyššia teplota vzduchu na zemi, a to konkrétne v lete roku 1913, kedy ortuť teplomera vyletela na 56,3 stupňov Celzia. </a:t>
            </a:r>
            <a:r>
              <a:rPr lang="sk-SK" sz="4300" dirty="0" smtClean="0">
                <a:solidFill>
                  <a:schemeClr val="bg1"/>
                </a:solidFill>
              </a:rPr>
              <a:t>Bola tu nameraná </a:t>
            </a:r>
            <a:r>
              <a:rPr lang="sk-SK" sz="4300" dirty="0">
                <a:solidFill>
                  <a:schemeClr val="bg1"/>
                </a:solidFill>
              </a:rPr>
              <a:t>aj najvyššia teplota v noci – 43 °</a:t>
            </a:r>
            <a:r>
              <a:rPr lang="sk-SK" sz="4300" dirty="0" smtClean="0">
                <a:solidFill>
                  <a:schemeClr val="bg1"/>
                </a:solidFill>
              </a:rPr>
              <a:t>C.</a:t>
            </a:r>
          </a:p>
          <a:p>
            <a:pPr algn="just"/>
            <a:r>
              <a:rPr lang="sk-SK" sz="4300" dirty="0" smtClean="0">
                <a:solidFill>
                  <a:schemeClr val="bg1"/>
                </a:solidFill>
              </a:rPr>
              <a:t>Púštne vetry – odierajú kamene v púšti defláciou (odvievaním jemného piesku) a abráziou (obrusovaním). Tieto procesy vytvárajú oblúky, hrebene, stolové hory, </a:t>
            </a:r>
            <a:r>
              <a:rPr lang="sk-SK" sz="4300" dirty="0" err="1" smtClean="0">
                <a:solidFill>
                  <a:schemeClr val="bg1"/>
                </a:solidFill>
              </a:rPr>
              <a:t>kývavce</a:t>
            </a:r>
            <a:r>
              <a:rPr lang="sk-SK" sz="4300" dirty="0">
                <a:solidFill>
                  <a:schemeClr val="bg1"/>
                </a:solidFill>
              </a:rPr>
              <a:t> </a:t>
            </a:r>
            <a:r>
              <a:rPr lang="sk-SK" sz="4300" dirty="0" smtClean="0">
                <a:solidFill>
                  <a:schemeClr val="bg1"/>
                </a:solidFill>
              </a:rPr>
              <a:t>a tiež útvary, ktoré sa nazývajú </a:t>
            </a:r>
            <a:r>
              <a:rPr lang="sk-SK" sz="4300" dirty="0" err="1" smtClean="0">
                <a:solidFill>
                  <a:schemeClr val="bg1"/>
                </a:solidFill>
              </a:rPr>
              <a:t>hoodoo</a:t>
            </a:r>
            <a:r>
              <a:rPr lang="sk-SK" sz="4300" dirty="0" smtClean="0">
                <a:solidFill>
                  <a:schemeClr val="bg1"/>
                </a:solidFill>
              </a:rPr>
              <a:t>, vyzerajúce ako obrovské hríby.</a:t>
            </a:r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165054" cy="233243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69" y="233079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Zdroje: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r>
              <a:rPr lang="sk-SK" sz="2400" dirty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fns.uniba.sk/fileadmin/prif/biol/kek/ekozem/3_puste.pdf</a:t>
            </a:r>
            <a:endParaRPr lang="sk-SK" sz="2400" dirty="0" smtClean="0"/>
          </a:p>
          <a:p>
            <a:r>
              <a:rPr lang="sk-SK" sz="2400" dirty="0">
                <a:hlinkClick r:id="rId3"/>
              </a:rPr>
              <a:t>https://</a:t>
            </a:r>
            <a:r>
              <a:rPr lang="sk-SK" sz="2400" dirty="0" smtClean="0">
                <a:hlinkClick r:id="rId3"/>
              </a:rPr>
              <a:t>referaty.aktuality.sk/puste-a-polopuste/referat-29042</a:t>
            </a:r>
            <a:endParaRPr lang="sk-SK" sz="2400" dirty="0" smtClean="0"/>
          </a:p>
          <a:p>
            <a:r>
              <a:rPr lang="sk-SK" sz="2400" dirty="0">
                <a:hlinkClick r:id="rId4"/>
              </a:rPr>
              <a:t>https://www.infoglobe.sk/cestovatelsky-pruvodce/usa-kalifornia-narodny-park-udolie-smrti</a:t>
            </a:r>
            <a:r>
              <a:rPr lang="sk-SK" sz="2400" dirty="0" smtClean="0">
                <a:hlinkClick r:id="rId4"/>
              </a:rPr>
              <a:t>/</a:t>
            </a:r>
            <a:endParaRPr lang="sk-SK" sz="2400" dirty="0" smtClean="0"/>
          </a:p>
          <a:p>
            <a:r>
              <a:rPr lang="sk-SK" sz="2400" dirty="0">
                <a:hlinkClick r:id="rId5"/>
              </a:rPr>
              <a:t>https://</a:t>
            </a:r>
            <a:r>
              <a:rPr lang="sk-SK" sz="2400" dirty="0" smtClean="0">
                <a:hlinkClick r:id="rId5"/>
              </a:rPr>
              <a:t>sk.wikipedia.org/wiki/O%C3%A1za</a:t>
            </a:r>
            <a:endParaRPr lang="sk-SK" sz="2400" dirty="0" smtClean="0"/>
          </a:p>
          <a:p>
            <a:r>
              <a:rPr lang="sk-SK" sz="2400" dirty="0" smtClean="0"/>
              <a:t>Ilustrovaná encyklopédia otázok a </a:t>
            </a:r>
            <a:r>
              <a:rPr lang="sk-SK" sz="2400" dirty="0" err="1" smtClean="0"/>
              <a:t>odpovedí.Prekl</a:t>
            </a:r>
            <a:r>
              <a:rPr lang="sk-SK" sz="2400" dirty="0" smtClean="0"/>
              <a:t>. Monika Urbanová.</a:t>
            </a:r>
          </a:p>
          <a:p>
            <a:r>
              <a:rPr lang="sk-SK" sz="2400" dirty="0" smtClean="0"/>
              <a:t>Múdra kniha otázok a odpovedí. Prekl. Martin Lukáč 2011.</a:t>
            </a:r>
            <a:endParaRPr lang="sk-SK" sz="2400" dirty="0"/>
          </a:p>
          <a:p>
            <a:r>
              <a:rPr lang="sk-SK" sz="2400" dirty="0" smtClean="0"/>
              <a:t>Cesta okolo sveta. Prekl. Jana </a:t>
            </a:r>
            <a:r>
              <a:rPr lang="sk-SK" sz="2400" dirty="0" err="1" smtClean="0"/>
              <a:t>Brožíková</a:t>
            </a:r>
            <a:r>
              <a:rPr lang="sk-SK" sz="2400" dirty="0" smtClean="0"/>
              <a:t>, 2014.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8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  <a:t>Ďakujem za pozornosť.</a:t>
            </a:r>
            <a:endParaRPr lang="sk-SK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816424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Obsah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32856"/>
            <a:ext cx="5688632" cy="4525963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Púšte a typy púšte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Podoby púšte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Podnebie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Rozloha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Najznámejšie púšte a sveta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Fauna a flóra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Ľudia v púšti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Zaujímavosti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0477"/>
          <a:stretch/>
        </p:blipFill>
        <p:spPr>
          <a:xfrm>
            <a:off x="5367536" y="-20069"/>
            <a:ext cx="3776464" cy="68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1882552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Púšte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725144"/>
            <a:ext cx="7992888" cy="186166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k-SK" dirty="0" smtClean="0">
                <a:solidFill>
                  <a:schemeClr val="bg1"/>
                </a:solidFill>
              </a:rPr>
              <a:t>sa vyskytujú od ľadových pólov až po trópy. Všetky púšte majú málo dažďových zrážok, menej ako 250 mm ročne, často aj omnoho  menej, no nie vždy sú horúce. Dokonca aj v horúcich púšťach sú noci zväčša chladné.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6044983" cy="45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2771800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Typy púští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348881"/>
            <a:ext cx="8208912" cy="4032448"/>
          </a:xfrm>
        </p:spPr>
        <p:txBody>
          <a:bodyPr>
            <a:normAutofit/>
          </a:bodyPr>
          <a:lstStyle/>
          <a:p>
            <a:pPr algn="just"/>
            <a:r>
              <a:rPr lang="sk-SK" sz="2600" b="1" u="sng" dirty="0" smtClean="0">
                <a:solidFill>
                  <a:schemeClr val="bg1"/>
                </a:solidFill>
              </a:rPr>
              <a:t>Horúca púšť </a:t>
            </a:r>
            <a:r>
              <a:rPr lang="sk-SK" sz="2600" dirty="0" smtClean="0">
                <a:solidFill>
                  <a:schemeClr val="bg1"/>
                </a:solidFill>
              </a:rPr>
              <a:t>– rozprestiera sa v dvoch pásoch, 15 – 35 stupňov na sever a na juh od rovníka, kde má atmosféra tendenciu vytvárať poveternostné systémy, ktoré neprodukujú dažďové zrážky</a:t>
            </a:r>
          </a:p>
          <a:p>
            <a:pPr algn="just"/>
            <a:r>
              <a:rPr lang="sk-SK" sz="2600" b="1" u="sng" dirty="0" smtClean="0">
                <a:solidFill>
                  <a:schemeClr val="bg1"/>
                </a:solidFill>
              </a:rPr>
              <a:t>Polopúšť </a:t>
            </a:r>
            <a:r>
              <a:rPr lang="sk-SK" sz="2600" dirty="0" smtClean="0">
                <a:solidFill>
                  <a:schemeClr val="bg1"/>
                </a:solidFill>
              </a:rPr>
              <a:t>– tieto oblasti často ležia na okrajoch púští a majú rôznu podobu – od suchých trávnatých po krovinaté. Niektoré majú krátke obdobia dažďa, ale nie viac ako 500 mm zrážok ročne.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699792" y="188640"/>
            <a:ext cx="2592288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</a:rPr>
              <a:t>Horúca púšť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</a:rPr>
              <a:t>Polopúšť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</a:rPr>
              <a:t>Studená púšť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</a:rPr>
              <a:t>Tundra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</a:rPr>
              <a:t>Polárna púšť</a:t>
            </a:r>
            <a:endParaRPr lang="sk-SK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Podoby púšte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132856"/>
            <a:ext cx="4824536" cy="4536504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Duny (pieskové moria) – presúvajúce sa hory piesku bránia životu rastlín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Skaly a štrk – na miestach, kde nič nerastie, často vidieť skalnaté podložia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Suché trávy – prispievajú k tvorbe pôdy a poskytujú potravu </a:t>
            </a:r>
            <a:r>
              <a:rPr lang="sk-SK" dirty="0" err="1" smtClean="0">
                <a:solidFill>
                  <a:schemeClr val="bg1"/>
                </a:solidFill>
              </a:rPr>
              <a:t>spásačom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Dužinaté rastliny – </a:t>
            </a:r>
            <a:r>
              <a:rPr lang="sk-SK" dirty="0" err="1" smtClean="0">
                <a:solidFill>
                  <a:schemeClr val="bg1"/>
                </a:solidFill>
              </a:rPr>
              <a:t>sukulenty</a:t>
            </a:r>
            <a:r>
              <a:rPr lang="sk-SK" dirty="0" smtClean="0">
                <a:solidFill>
                  <a:schemeClr val="bg1"/>
                </a:solidFill>
              </a:rPr>
              <a:t> zadržiavajú vodu a môžu vytvárať hustý porast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73" y="0"/>
            <a:ext cx="2619375" cy="1743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2" y="1538084"/>
            <a:ext cx="2738438" cy="18256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17901"/>
            <a:ext cx="2619375" cy="1743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4116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288032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Podnebie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492895"/>
            <a:ext cx="7920880" cy="4032449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Subtropické  aridné  podnebie  sa  vyznačuje  tým,  že  potenciálne  výpary  vody  významne prevyšujú sumu ročných zrážok.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Teploty </a:t>
            </a:r>
            <a:r>
              <a:rPr lang="sk-SK" dirty="0">
                <a:solidFill>
                  <a:schemeClr val="bg1"/>
                </a:solidFill>
              </a:rPr>
              <a:t>vzduchu dosahujú pri zemi 50 </a:t>
            </a:r>
            <a:r>
              <a:rPr lang="sk-SK" dirty="0" smtClean="0">
                <a:solidFill>
                  <a:schemeClr val="bg1"/>
                </a:solidFill>
              </a:rPr>
              <a:t>°C </a:t>
            </a:r>
            <a:r>
              <a:rPr lang="sk-SK" dirty="0">
                <a:solidFill>
                  <a:schemeClr val="bg1"/>
                </a:solidFill>
              </a:rPr>
              <a:t>a v období prašných búrok, keď je v atmosfére množstvo prachu,  môžu  dosahovať  ešte  väčšie  hodnoty.  Teplota  povrchu  suchého  piesku  sa  môže vyšplhať až na 60 až 70 </a:t>
            </a:r>
            <a:r>
              <a:rPr lang="sk-SK" dirty="0" smtClean="0">
                <a:solidFill>
                  <a:schemeClr val="bg1"/>
                </a:solidFill>
              </a:rPr>
              <a:t>°C.</a:t>
            </a:r>
          </a:p>
          <a:p>
            <a:r>
              <a:rPr lang="sk-SK" dirty="0">
                <a:solidFill>
                  <a:schemeClr val="bg1"/>
                </a:solidFill>
              </a:rPr>
              <a:t>- veľké rozdiely medzi </a:t>
            </a:r>
            <a:r>
              <a:rPr lang="sk-SK" dirty="0" smtClean="0">
                <a:solidFill>
                  <a:schemeClr val="bg1"/>
                </a:solidFill>
              </a:rPr>
              <a:t>dňom </a:t>
            </a:r>
            <a:r>
              <a:rPr lang="sk-SK" dirty="0">
                <a:solidFill>
                  <a:schemeClr val="bg1"/>
                </a:solidFill>
              </a:rPr>
              <a:t>a nocou (deň +</a:t>
            </a:r>
            <a:r>
              <a:rPr lang="sk-SK" dirty="0" smtClean="0">
                <a:solidFill>
                  <a:schemeClr val="bg1"/>
                </a:solidFill>
              </a:rPr>
              <a:t>40 °C</a:t>
            </a:r>
            <a:r>
              <a:rPr lang="sk-SK" dirty="0">
                <a:solidFill>
                  <a:schemeClr val="bg1"/>
                </a:solidFill>
              </a:rPr>
              <a:t>,  </a:t>
            </a:r>
            <a:r>
              <a:rPr lang="sk-SK" dirty="0" smtClean="0">
                <a:solidFill>
                  <a:schemeClr val="bg1"/>
                </a:solidFill>
              </a:rPr>
              <a:t>noc - mrzne)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-pasát: </a:t>
            </a:r>
            <a:r>
              <a:rPr lang="sk-SK" dirty="0" smtClean="0">
                <a:solidFill>
                  <a:schemeClr val="bg1"/>
                </a:solidFill>
              </a:rPr>
              <a:t>horúci </a:t>
            </a:r>
            <a:r>
              <a:rPr lang="sk-SK" dirty="0">
                <a:solidFill>
                  <a:schemeClr val="bg1"/>
                </a:solidFill>
              </a:rPr>
              <a:t>a suchý vietor, fúka od obratníkov po Rovník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41" y="116632"/>
            <a:ext cx="34366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77" y="332656"/>
            <a:ext cx="2458616" cy="1354162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Rozloha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4221088"/>
            <a:ext cx="8928992" cy="2520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sz="2900" dirty="0" smtClean="0">
                <a:solidFill>
                  <a:schemeClr val="bg1"/>
                </a:solidFill>
              </a:rPr>
              <a:t>Približne jednu tretinu zemského povrchu tvoria púšte</a:t>
            </a:r>
          </a:p>
          <a:p>
            <a:pPr algn="just"/>
            <a:r>
              <a:rPr lang="sk-SK" sz="2900" dirty="0" smtClean="0">
                <a:solidFill>
                  <a:schemeClr val="bg1"/>
                </a:solidFill>
              </a:rPr>
              <a:t>Horúce polopúšte tvoria </a:t>
            </a:r>
            <a:r>
              <a:rPr lang="sk-SK" sz="2900" dirty="0" err="1" smtClean="0">
                <a:solidFill>
                  <a:schemeClr val="bg1"/>
                </a:solidFill>
              </a:rPr>
              <a:t>zónobióm</a:t>
            </a:r>
            <a:r>
              <a:rPr lang="sk-SK" sz="2900" dirty="0" smtClean="0">
                <a:solidFill>
                  <a:schemeClr val="bg1"/>
                </a:solidFill>
              </a:rPr>
              <a:t> medzi 20. a 30. rovnobežkou na oboch pologuliach –zaberajú  21  %  zemského  povrchu. Vyskytujú sa v tropickom pásme vysokého tlaku.</a:t>
            </a:r>
          </a:p>
          <a:p>
            <a:pPr marL="0" indent="0" algn="just">
              <a:buNone/>
            </a:pPr>
            <a:r>
              <a:rPr lang="sk-SK" sz="1700" dirty="0" smtClean="0">
                <a:solidFill>
                  <a:schemeClr val="bg1"/>
                </a:solidFill>
              </a:rPr>
              <a:t>Pozn.: </a:t>
            </a:r>
            <a:r>
              <a:rPr lang="sk-SK" sz="1700" dirty="0" err="1" smtClean="0">
                <a:solidFill>
                  <a:schemeClr val="bg1"/>
                </a:solidFill>
              </a:rPr>
              <a:t>Zónobióm</a:t>
            </a:r>
            <a:r>
              <a:rPr lang="sk-SK" sz="1700" dirty="0" smtClean="0">
                <a:solidFill>
                  <a:schemeClr val="bg1"/>
                </a:solidFill>
              </a:rPr>
              <a:t> predstavuje oblasť biosféry charakteristickú určitým typom klimatických a hydrologických podmienok</a:t>
            </a:r>
            <a:endParaRPr lang="sk-SK" sz="1700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489"/>
            <a:ext cx="6827975" cy="41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Najznámejšie púšte a polopúšte  sveta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Sahara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Negev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Gobi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Arabská  púšť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Západoindická</a:t>
            </a:r>
            <a:r>
              <a:rPr lang="sk-SK" dirty="0" smtClean="0">
                <a:solidFill>
                  <a:schemeClr val="bg1"/>
                </a:solidFill>
              </a:rPr>
              <a:t>  púšť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 </a:t>
            </a:r>
            <a:r>
              <a:rPr lang="sk-SK" dirty="0">
                <a:solidFill>
                  <a:schemeClr val="bg1"/>
                </a:solidFill>
              </a:rPr>
              <a:t>Severnej Amerike </a:t>
            </a:r>
            <a:r>
              <a:rPr lang="sk-SK" dirty="0" err="1">
                <a:solidFill>
                  <a:schemeClr val="bg1"/>
                </a:solidFill>
              </a:rPr>
              <a:t>Sonorská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Mohavská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púšť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 </a:t>
            </a:r>
            <a:r>
              <a:rPr lang="sk-SK" dirty="0">
                <a:solidFill>
                  <a:schemeClr val="bg1"/>
                </a:solidFill>
              </a:rPr>
              <a:t>Južnej Amerike </a:t>
            </a:r>
            <a:r>
              <a:rPr lang="sk-SK" dirty="0" smtClean="0">
                <a:solidFill>
                  <a:schemeClr val="bg1"/>
                </a:solidFill>
              </a:rPr>
              <a:t>Atacama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 </a:t>
            </a:r>
            <a:r>
              <a:rPr lang="sk-SK" dirty="0">
                <a:solidFill>
                  <a:schemeClr val="bg1"/>
                </a:solidFill>
              </a:rPr>
              <a:t>južnej Afrike –</a:t>
            </a:r>
            <a:r>
              <a:rPr lang="sk-SK" dirty="0" err="1">
                <a:solidFill>
                  <a:schemeClr val="bg1"/>
                </a:solidFill>
              </a:rPr>
              <a:t>Namib</a:t>
            </a:r>
            <a:r>
              <a:rPr lang="sk-SK" dirty="0">
                <a:solidFill>
                  <a:schemeClr val="bg1"/>
                </a:solidFill>
              </a:rPr>
              <a:t>, Kalahari, </a:t>
            </a:r>
            <a:r>
              <a:rPr lang="sk-SK" dirty="0" err="1" smtClean="0">
                <a:solidFill>
                  <a:schemeClr val="bg1"/>
                </a:solidFill>
              </a:rPr>
              <a:t>Karoo</a:t>
            </a:r>
            <a:r>
              <a:rPr lang="sk-SK" dirty="0">
                <a:solidFill>
                  <a:schemeClr val="bg1"/>
                </a:solidFill>
              </a:rPr>
              <a:t>,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Veľká piesočná púšť, </a:t>
            </a:r>
            <a:r>
              <a:rPr lang="sk-SK" dirty="0" err="1" smtClean="0">
                <a:solidFill>
                  <a:schemeClr val="bg1"/>
                </a:solidFill>
              </a:rPr>
              <a:t>Gibsonova</a:t>
            </a:r>
            <a:r>
              <a:rPr lang="sk-SK" dirty="0" smtClean="0">
                <a:solidFill>
                  <a:schemeClr val="bg1"/>
                </a:solidFill>
              </a:rPr>
              <a:t> púšť, Veľká Viktóriina púšť, </a:t>
            </a:r>
            <a:r>
              <a:rPr lang="sk-SK" dirty="0" err="1" smtClean="0">
                <a:solidFill>
                  <a:schemeClr val="bg1"/>
                </a:solidFill>
              </a:rPr>
              <a:t>Simpsonova</a:t>
            </a:r>
            <a:r>
              <a:rPr lang="sk-SK" dirty="0" smtClean="0">
                <a:solidFill>
                  <a:schemeClr val="bg1"/>
                </a:solidFill>
              </a:rPr>
              <a:t> púšť v západnej časti Austrálie sa rozlohou zaraďujú </a:t>
            </a:r>
            <a:r>
              <a:rPr lang="sk-SK" dirty="0">
                <a:solidFill>
                  <a:schemeClr val="bg1"/>
                </a:solidFill>
              </a:rPr>
              <a:t>na druhé miesto za Saharou</a:t>
            </a:r>
          </a:p>
        </p:txBody>
      </p:sp>
    </p:spTree>
    <p:extLst>
      <p:ext uri="{BB962C8B-B14F-4D97-AF65-F5344CB8AC3E}">
        <p14:creationId xmlns:p14="http://schemas.microsoft.com/office/powerpoint/2010/main" val="13737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Fauna a flóra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537107"/>
            <a:ext cx="8640960" cy="33018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k-SK" dirty="0">
                <a:solidFill>
                  <a:schemeClr val="bg1"/>
                </a:solidFill>
              </a:rPr>
              <a:t>Limitujúcim ekologickým faktorom pre výskyt rastlín a živočíchov v </a:t>
            </a:r>
            <a:r>
              <a:rPr lang="sk-SK" dirty="0" smtClean="0">
                <a:solidFill>
                  <a:schemeClr val="bg1"/>
                </a:solidFill>
              </a:rPr>
              <a:t>púšťach </a:t>
            </a:r>
            <a:r>
              <a:rPr lang="sk-SK" dirty="0">
                <a:solidFill>
                  <a:schemeClr val="bg1"/>
                </a:solidFill>
              </a:rPr>
              <a:t>a </a:t>
            </a:r>
            <a:r>
              <a:rPr lang="sk-SK" dirty="0" smtClean="0">
                <a:solidFill>
                  <a:schemeClr val="bg1"/>
                </a:solidFill>
              </a:rPr>
              <a:t>polopúšťach </a:t>
            </a:r>
            <a:r>
              <a:rPr lang="sk-SK" dirty="0">
                <a:solidFill>
                  <a:schemeClr val="bg1"/>
                </a:solidFill>
              </a:rPr>
              <a:t>subtropického  pásma  je  voda,  ktorej  je  tu  všeobecný  nedostatok.  Aby  mohli  rastliny  a živočíchy žiť v týchto </a:t>
            </a:r>
            <a:r>
              <a:rPr lang="sk-SK" dirty="0" smtClean="0">
                <a:solidFill>
                  <a:schemeClr val="bg1"/>
                </a:solidFill>
              </a:rPr>
              <a:t>extrémnych podmienkach, musia </a:t>
            </a:r>
            <a:r>
              <a:rPr lang="sk-SK" dirty="0">
                <a:solidFill>
                  <a:schemeClr val="bg1"/>
                </a:solidFill>
              </a:rPr>
              <a:t>byť voči nemu </a:t>
            </a:r>
            <a:r>
              <a:rPr lang="sk-SK" dirty="0" smtClean="0">
                <a:solidFill>
                  <a:schemeClr val="bg1"/>
                </a:solidFill>
              </a:rPr>
              <a:t>odolné.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V skutočnosti sa </a:t>
            </a:r>
            <a:r>
              <a:rPr lang="sk-SK" dirty="0" smtClean="0">
                <a:solidFill>
                  <a:schemeClr val="bg1"/>
                </a:solidFill>
              </a:rPr>
              <a:t>v púšti skrývajú desiatky</a:t>
            </a:r>
            <a:r>
              <a:rPr lang="sk-SK" dirty="0">
                <a:solidFill>
                  <a:schemeClr val="bg1"/>
                </a:solidFill>
              </a:rPr>
              <a:t>, ba aj stovky živých tvorov, rastlín a živočíchov, pre ktoré je púšť domovom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23339"/>
            <a:ext cx="5220072" cy="34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978</Words>
  <Application>Microsoft Office PowerPoint</Application>
  <PresentationFormat>Prezentácia na obrazovke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Motív Office</vt:lpstr>
      <vt:lpstr>Púšte a polopúšte</vt:lpstr>
      <vt:lpstr>Obsah</vt:lpstr>
      <vt:lpstr>Púšte</vt:lpstr>
      <vt:lpstr>Typy púští</vt:lpstr>
      <vt:lpstr>Podoby púšte</vt:lpstr>
      <vt:lpstr>Podnebie</vt:lpstr>
      <vt:lpstr>Rozloha</vt:lpstr>
      <vt:lpstr>Najznámejšie púšte a polopúšte  sveta</vt:lpstr>
      <vt:lpstr>Fauna a flóra</vt:lpstr>
      <vt:lpstr>Rastliny</vt:lpstr>
      <vt:lpstr>Prezentácia programu PowerPoint</vt:lpstr>
      <vt:lpstr>Živočíchy</vt:lpstr>
      <vt:lpstr>Prezentácia programu PowerPoint</vt:lpstr>
      <vt:lpstr>Prezentácia programu PowerPoint</vt:lpstr>
      <vt:lpstr>Ľudia v púšti</vt:lpstr>
      <vt:lpstr>Zaujímavosti</vt:lpstr>
      <vt:lpstr>Zdroje: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Púšte a polopúšte</dc:title>
  <dc:creator>Mirka</dc:creator>
  <cp:lastModifiedBy>IVAN</cp:lastModifiedBy>
  <cp:revision>63</cp:revision>
  <dcterms:created xsi:type="dcterms:W3CDTF">2020-04-02T18:34:31Z</dcterms:created>
  <dcterms:modified xsi:type="dcterms:W3CDTF">2020-04-15T13:36:52Z</dcterms:modified>
</cp:coreProperties>
</file>