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1"/>
    <p:sldMasterId id="2147483706" r:id="rId2"/>
    <p:sldMasterId id="2147483834" r:id="rId3"/>
  </p:sldMasterIdLst>
  <p:sldIdLst>
    <p:sldId id="256" r:id="rId4"/>
    <p:sldId id="287" r:id="rId5"/>
    <p:sldId id="257" r:id="rId6"/>
    <p:sldId id="259" r:id="rId7"/>
    <p:sldId id="275" r:id="rId8"/>
    <p:sldId id="274" r:id="rId9"/>
    <p:sldId id="280" r:id="rId10"/>
    <p:sldId id="281" r:id="rId11"/>
    <p:sldId id="276" r:id="rId12"/>
    <p:sldId id="277" r:id="rId13"/>
    <p:sldId id="261" r:id="rId14"/>
    <p:sldId id="278" r:id="rId15"/>
    <p:sldId id="279" r:id="rId16"/>
    <p:sldId id="262" r:id="rId17"/>
    <p:sldId id="282" r:id="rId18"/>
    <p:sldId id="284" r:id="rId19"/>
    <p:sldId id="286" r:id="rId20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6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213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543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453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2070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6785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0984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4376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0006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9163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7462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619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0107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152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3059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5039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756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6248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0189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3430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5320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0257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828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57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386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2373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1450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0450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55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07213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9103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359359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4775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542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6255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853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995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725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746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138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65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687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75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617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699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70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379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  <p:sldLayoutId id="2147483848" r:id="rId14"/>
    <p:sldLayoutId id="2147483849" r:id="rId15"/>
    <p:sldLayoutId id="214748385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17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Category:Serengeti" TargetMode="External"/><Relationship Id="rId2" Type="http://schemas.openxmlformats.org/officeDocument/2006/relationships/hyperlink" Target="https://sk.wikipedia.org/wiki/N%C3%A1rodn%C3%BD_park_Serengeti" TargetMode="Externa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sk.wikipedia.org/wiki/Ke%C5%88a" TargetMode="External"/><Relationship Id="rId3" Type="http://schemas.openxmlformats.org/officeDocument/2006/relationships/hyperlink" Target="https://sk.wikipedia.org/wiki/Tanz%C3%A1nia" TargetMode="External"/><Relationship Id="rId7" Type="http://schemas.openxmlformats.org/officeDocument/2006/relationships/hyperlink" Target="https://sk.wikipedia.org/wiki/Masai_Mara" TargetMode="External"/><Relationship Id="rId2" Type="http://schemas.openxmlformats.org/officeDocument/2006/relationships/hyperlink" Target="https://sk.wikipedia.org/wiki/Serengeti" TargetMode="External"/><Relationship Id="rId1" Type="http://schemas.openxmlformats.org/officeDocument/2006/relationships/slideLayout" Target="../slideLayouts/slideLayout26.xml"/><Relationship Id="rId6" Type="http://schemas.openxmlformats.org/officeDocument/2006/relationships/hyperlink" Target="https://sk.wikipedia.org/w/index.php?title=Gazela&amp;action=edit&amp;redlink=1" TargetMode="External"/><Relationship Id="rId5" Type="http://schemas.openxmlformats.org/officeDocument/2006/relationships/hyperlink" Target="https://sk.wikipedia.org/wiki/Zebra" TargetMode="External"/><Relationship Id="rId4" Type="http://schemas.openxmlformats.org/officeDocument/2006/relationships/hyperlink" Target="https://sk.wikipedia.org/w/index.php?title=Pak%C3%B4%C5%88&amp;action=edit&amp;redlink=1" TargetMode="External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k.wikipedia.org/wiki/1892" TargetMode="External"/><Relationship Id="rId7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2.xml"/><Relationship Id="rId6" Type="http://schemas.openxmlformats.org/officeDocument/2006/relationships/hyperlink" Target="https://sk.wikipedia.org/wiki/1929" TargetMode="External"/><Relationship Id="rId5" Type="http://schemas.openxmlformats.org/officeDocument/2006/relationships/hyperlink" Target="https://sk.wikipedia.org/wiki/1921" TargetMode="External"/><Relationship Id="rId4" Type="http://schemas.openxmlformats.org/officeDocument/2006/relationships/hyperlink" Target="https://sk.wikipedia.org/wiki/1913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k.wikipedia.org/w/index.php?title=Masajovia&amp;action=edit&amp;redlink=1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3.jpeg"/><Relationship Id="rId5" Type="http://schemas.openxmlformats.org/officeDocument/2006/relationships/hyperlink" Target="https://sk.wikipedia.org/wiki/Ngorongoro" TargetMode="External"/><Relationship Id="rId4" Type="http://schemas.openxmlformats.org/officeDocument/2006/relationships/hyperlink" Target="https://sk.wikipedia.org/wiki/Dobyto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D97A56-0567-42FF-A442-5CAD5EF586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25464" y="3506928"/>
            <a:ext cx="7268147" cy="1754376"/>
          </a:xfrm>
        </p:spPr>
        <p:txBody>
          <a:bodyPr>
            <a:normAutofit/>
          </a:bodyPr>
          <a:lstStyle/>
          <a:p>
            <a:pPr algn="l"/>
            <a:r>
              <a:rPr lang="sk-SK" dirty="0"/>
              <a:t>Národný park </a:t>
            </a:r>
            <a:r>
              <a:rPr lang="sk-SK" dirty="0" err="1"/>
              <a:t>Serengeti</a:t>
            </a:r>
            <a:endParaRPr lang="sk-SK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39BC79F-0345-4C47-A236-C1B3B8B5B4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10052" y="5464777"/>
            <a:ext cx="7315200" cy="775494"/>
          </a:xfrm>
        </p:spPr>
        <p:txBody>
          <a:bodyPr>
            <a:normAutofit/>
          </a:bodyPr>
          <a:lstStyle/>
          <a:p>
            <a:pPr algn="l"/>
            <a:r>
              <a:rPr lang="sk-SK" dirty="0"/>
              <a:t>JAKUB BESKYD </a:t>
            </a:r>
          </a:p>
          <a:p>
            <a:pPr algn="l"/>
            <a:r>
              <a:rPr lang="sk-SK" dirty="0"/>
              <a:t>Levočská 11, Spišská Nová Ves</a:t>
            </a:r>
          </a:p>
        </p:txBody>
      </p:sp>
      <p:pic>
        <p:nvPicPr>
          <p:cNvPr id="4" name="Obrázok 3" descr="Obrázok, na ktorom je trávnik, pole, znak&#10;&#10;Automaticky generovaný popis">
            <a:extLst>
              <a:ext uri="{FF2B5EF4-FFF2-40B4-BE49-F238E27FC236}">
                <a16:creationId xmlns:a16="http://schemas.microsoft.com/office/drawing/2014/main" id="{04A8E869-CADD-4AC8-87EE-E999A360162D}"/>
              </a:ext>
            </a:extLst>
          </p:cNvPr>
          <p:cNvPicPr/>
          <p:nvPr/>
        </p:nvPicPr>
        <p:blipFill rotWithShape="1">
          <a:blip r:embed="rId2"/>
          <a:srcRect l="12220" r="9146"/>
          <a:stretch/>
        </p:blipFill>
        <p:spPr>
          <a:xfrm>
            <a:off x="5503376" y="825265"/>
            <a:ext cx="3890235" cy="22292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21468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2F8AFF-8905-4E3B-BF0B-CEE4D08AE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chemeClr val="accent1"/>
                </a:solidFill>
              </a:rPr>
              <a:t>Domy Masajov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8463516-518B-43C0-A559-17DCE0BF22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885" y="2172494"/>
            <a:ext cx="4185623" cy="576262"/>
          </a:xfrm>
        </p:spPr>
        <p:txBody>
          <a:bodyPr/>
          <a:lstStyle/>
          <a:p>
            <a:r>
              <a:rPr lang="sk-SK" b="1" dirty="0">
                <a:solidFill>
                  <a:schemeClr val="accent1"/>
                </a:solidFill>
              </a:rPr>
              <a:t>Stavali si ich s hliny a slami</a:t>
            </a:r>
          </a:p>
        </p:txBody>
      </p:sp>
      <p:pic>
        <p:nvPicPr>
          <p:cNvPr id="7" name="Zástupný objekt pre obsah 3" descr="Výsledok vyhľadávania obrázkov pre dopyt masejovia">
            <a:extLst>
              <a:ext uri="{FF2B5EF4-FFF2-40B4-BE49-F238E27FC236}">
                <a16:creationId xmlns:a16="http://schemas.microsoft.com/office/drawing/2014/main" id="{3D58CDA8-E02E-45B6-B5BE-734C461B55E7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09997" y="2990850"/>
            <a:ext cx="4343400" cy="3257550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96A6000-2AD9-4C6C-811D-297730787C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36319" y="500857"/>
            <a:ext cx="3999001" cy="576262"/>
          </a:xfrm>
        </p:spPr>
        <p:txBody>
          <a:bodyPr/>
          <a:lstStyle/>
          <a:p>
            <a:r>
              <a:rPr lang="sk-SK" b="1" dirty="0">
                <a:solidFill>
                  <a:schemeClr val="accent1"/>
                </a:solidFill>
              </a:rPr>
              <a:t>Tradičný odev a tanec</a:t>
            </a:r>
          </a:p>
        </p:txBody>
      </p:sp>
      <p:pic>
        <p:nvPicPr>
          <p:cNvPr id="8" name="Zástupný objekt pre obsah 7" descr="Výsledok vyhľadávania obrázkov pre dopyt masejovia">
            <a:extLst>
              <a:ext uri="{FF2B5EF4-FFF2-40B4-BE49-F238E27FC236}">
                <a16:creationId xmlns:a16="http://schemas.microsoft.com/office/drawing/2014/main" id="{2B360447-BFC2-46C4-B4A5-E1A66C175219}"/>
              </a:ext>
            </a:extLst>
          </p:cNvPr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5666500" y="1185862"/>
            <a:ext cx="4338637" cy="2892424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9" name="Obrázok 8" descr="Výsledok vyhľadávania obrázkov pre dopyt serengeti">
            <a:extLst>
              <a:ext uri="{FF2B5EF4-FFF2-40B4-BE49-F238E27FC236}">
                <a16:creationId xmlns:a16="http://schemas.microsoft.com/office/drawing/2014/main" id="{64EF5E10-98F3-4373-BCBD-940825C65BE3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4975668" y="4850950"/>
            <a:ext cx="3457626" cy="1909396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693876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2C4AE9-9601-4F39-A0FF-47D039FEC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chemeClr val="accent1"/>
                </a:solidFill>
              </a:rPr>
              <a:t>Zvieratá v Národnom parku </a:t>
            </a:r>
            <a:r>
              <a:rPr lang="sk-SK" dirty="0" err="1">
                <a:solidFill>
                  <a:schemeClr val="accent1"/>
                </a:solidFill>
              </a:rPr>
              <a:t>Serengeti</a:t>
            </a:r>
            <a:endParaRPr lang="sk-SK" dirty="0">
              <a:solidFill>
                <a:schemeClr val="accent1"/>
              </a:solidFill>
            </a:endParaRPr>
          </a:p>
        </p:txBody>
      </p:sp>
      <p:pic>
        <p:nvPicPr>
          <p:cNvPr id="4" name="Zástupný objekt pre obsah 3" descr="Výsledok vyhľadávania obrázkov pre dopyt serengeti">
            <a:extLst>
              <a:ext uri="{FF2B5EF4-FFF2-40B4-BE49-F238E27FC236}">
                <a16:creationId xmlns:a16="http://schemas.microsoft.com/office/drawing/2014/main" id="{6E654E66-D46D-48B6-AD38-28B1422EAC1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304881" y="1415810"/>
            <a:ext cx="3024505" cy="2021777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5" name="Obrázok 4" descr="Výsledok vyhľadávania obrázkov pre dopyt serengeti">
            <a:extLst>
              <a:ext uri="{FF2B5EF4-FFF2-40B4-BE49-F238E27FC236}">
                <a16:creationId xmlns:a16="http://schemas.microsoft.com/office/drawing/2014/main" id="{CC1681EF-16E9-434E-AAAB-ED6E1B48D6ED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248452" y="3760344"/>
            <a:ext cx="3201981" cy="2276305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6" name="Obrázok 5" descr="Výsledok vyhľadávania obrázkov pre dopyt serengeti">
            <a:extLst>
              <a:ext uri="{FF2B5EF4-FFF2-40B4-BE49-F238E27FC236}">
                <a16:creationId xmlns:a16="http://schemas.microsoft.com/office/drawing/2014/main" id="{7A60AC18-AD49-4048-B682-7F080CBB26BC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3829557" y="1407222"/>
            <a:ext cx="3230651" cy="2038954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7" name="Obrázok 6" descr="Výsledok vyhľadávania obrázkov pre dopyt serengeti">
            <a:extLst>
              <a:ext uri="{FF2B5EF4-FFF2-40B4-BE49-F238E27FC236}">
                <a16:creationId xmlns:a16="http://schemas.microsoft.com/office/drawing/2014/main" id="{ECC14623-5C4E-404C-AB67-B9DA784ADCC0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3932629" y="3760344"/>
            <a:ext cx="3024505" cy="2276305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8" name="Obrázok 7" descr="Výsledok vyhľadávania obrázkov pre dopyt serengeti">
            <a:extLst>
              <a:ext uri="{FF2B5EF4-FFF2-40B4-BE49-F238E27FC236}">
                <a16:creationId xmlns:a16="http://schemas.microsoft.com/office/drawing/2014/main" id="{42EBD06C-FE1E-45CC-8F38-63A9FBBC3C29}"/>
              </a:ext>
            </a:extLst>
          </p:cNvPr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704438" y="3760344"/>
            <a:ext cx="2948363" cy="2276305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9" name="Obrázok 8" descr="Jeřáb královský - jeden z nekrásnějších ptáků Serengeti">
            <a:extLst>
              <a:ext uri="{FF2B5EF4-FFF2-40B4-BE49-F238E27FC236}">
                <a16:creationId xmlns:a16="http://schemas.microsoft.com/office/drawing/2014/main" id="{C6C03968-BE0A-480E-BD17-1CA5F0AB78AE}"/>
              </a:ext>
            </a:extLst>
          </p:cNvPr>
          <p:cNvPicPr/>
          <p:nvPr/>
        </p:nvPicPr>
        <p:blipFill>
          <a:blip r:embed="rId7"/>
          <a:srcRect/>
          <a:stretch>
            <a:fillRect/>
          </a:stretch>
        </p:blipFill>
        <p:spPr>
          <a:xfrm>
            <a:off x="772357" y="1407222"/>
            <a:ext cx="2812527" cy="2021778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10" name="Obdĺžnik 9">
            <a:extLst>
              <a:ext uri="{FF2B5EF4-FFF2-40B4-BE49-F238E27FC236}">
                <a16:creationId xmlns:a16="http://schemas.microsoft.com/office/drawing/2014/main" id="{5F7E4B02-7778-4BB5-AEF0-7284D1A19292}"/>
              </a:ext>
            </a:extLst>
          </p:cNvPr>
          <p:cNvSpPr/>
          <p:nvPr/>
        </p:nvSpPr>
        <p:spPr>
          <a:xfrm>
            <a:off x="1358284" y="3191692"/>
            <a:ext cx="3500672" cy="474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0"/>
              </a:spcAft>
            </a:pPr>
            <a:endParaRPr lang="sk-SK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sk-SK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sk-SK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0747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>
            <a:extLst>
              <a:ext uri="{FF2B5EF4-FFF2-40B4-BE49-F238E27FC236}">
                <a16:creationId xmlns:a16="http://schemas.microsoft.com/office/drawing/2014/main" id="{19D397EB-DDA4-44D9-8DF8-D3AB772C27AC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24588" y="923277"/>
            <a:ext cx="4099560" cy="5566299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id="{4EE78BAB-7CAF-4C97-9537-9A2EBB87B1F8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337920" y="741494"/>
            <a:ext cx="5102737" cy="3319830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8283B848-8ABE-4C0A-A53F-424B6F4EF1FC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5657517" y="4367814"/>
            <a:ext cx="4463544" cy="2219418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737942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>
            <a:extLst>
              <a:ext uri="{FF2B5EF4-FFF2-40B4-BE49-F238E27FC236}">
                <a16:creationId xmlns:a16="http://schemas.microsoft.com/office/drawing/2014/main" id="{F222AC7B-6497-48C3-8779-03EECAA31E9C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45303" y="1032028"/>
            <a:ext cx="4889672" cy="2731817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52C0D7DB-DCCB-4120-B252-1937F7B982C3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376091" y="3870376"/>
            <a:ext cx="3833230" cy="2731817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7" name="Obrázok 6" descr="Výsledok vyhľadávania obrázkov pre dopyt serengeti">
            <a:extLst>
              <a:ext uri="{FF2B5EF4-FFF2-40B4-BE49-F238E27FC236}">
                <a16:creationId xmlns:a16="http://schemas.microsoft.com/office/drawing/2014/main" id="{12F8F8ED-DFFE-49CF-855D-309005B2526A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1811139" y="4453453"/>
            <a:ext cx="3923836" cy="2148740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8" name="Obrázok 7" descr="Výsledok vyhľadávania obrázkov pre dopyt serengeti">
            <a:extLst>
              <a:ext uri="{FF2B5EF4-FFF2-40B4-BE49-F238E27FC236}">
                <a16:creationId xmlns:a16="http://schemas.microsoft.com/office/drawing/2014/main" id="{F222AE5E-46B6-4785-9ED7-09996E9213D1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6282875" y="719092"/>
            <a:ext cx="4019661" cy="2610312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578255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D6F7E1-BF2C-4DC6-B571-DDF854480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chemeClr val="accent1"/>
                </a:solidFill>
              </a:rPr>
              <a:t>Zebrí a leví</a:t>
            </a:r>
          </a:p>
        </p:txBody>
      </p:sp>
      <p:pic>
        <p:nvPicPr>
          <p:cNvPr id="4" name="Zástupný objekt pre obsah 3">
            <a:extLst>
              <a:ext uri="{FF2B5EF4-FFF2-40B4-BE49-F238E27FC236}">
                <a16:creationId xmlns:a16="http://schemas.microsoft.com/office/drawing/2014/main" id="{C1F5409C-BB9C-46C9-A064-A9714D34EF6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5812" y="1855433"/>
            <a:ext cx="4026289" cy="3296004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5" name="Obdĺžnik 4">
            <a:extLst>
              <a:ext uri="{FF2B5EF4-FFF2-40B4-BE49-F238E27FC236}">
                <a16:creationId xmlns:a16="http://schemas.microsoft.com/office/drawing/2014/main" id="{90D0C974-9458-4889-889B-9D7F2537679C}"/>
              </a:ext>
            </a:extLst>
          </p:cNvPr>
          <p:cNvSpPr/>
          <p:nvPr/>
        </p:nvSpPr>
        <p:spPr>
          <a:xfrm>
            <a:off x="465812" y="5454372"/>
            <a:ext cx="6096000" cy="30187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sk-SK" sz="135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Začiatkom júla dorazili do Seronery, stádo  zebier a divo žijúcich rastlín.</a:t>
            </a:r>
            <a:endParaRPr lang="sk-SK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Obrázok 5" descr="Výsledok vyhľadávania obrázkov pre dopyt serengeti">
            <a:extLst>
              <a:ext uri="{FF2B5EF4-FFF2-40B4-BE49-F238E27FC236}">
                <a16:creationId xmlns:a16="http://schemas.microsoft.com/office/drawing/2014/main" id="{993A85E3-1D1B-4259-9411-E4FAA5FAE357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975668" y="468802"/>
            <a:ext cx="5206310" cy="3197676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7" name="Obrázok 6" descr="Výsledok vyhľadávania obrázkov pre dopyt serengeti">
            <a:extLst>
              <a:ext uri="{FF2B5EF4-FFF2-40B4-BE49-F238E27FC236}">
                <a16:creationId xmlns:a16="http://schemas.microsoft.com/office/drawing/2014/main" id="{794A9354-4DEE-487D-B207-7EF2066C88FC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6455280" y="3805002"/>
            <a:ext cx="3620166" cy="269287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9133291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8E37D6-040B-4DE5-83A8-BBFFC0D64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Zdroje mojej prezentácie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035A7B1-3E45-4789-930C-0E5C045FCC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hlinkClick r:id="rId2"/>
              </a:rPr>
              <a:t>https://sk.wikipedia.org/wiki/N%C3%A1rodn%C3%BD_park_Serengeti</a:t>
            </a:r>
            <a:endParaRPr lang="sk-SK" dirty="0"/>
          </a:p>
          <a:p>
            <a:r>
              <a:rPr lang="sk-SK" dirty="0">
                <a:hlinkClick r:id="rId3"/>
              </a:rPr>
              <a:t>https://commons.wikimedia.org/wiki/Category:Serengeti</a:t>
            </a:r>
            <a:endParaRPr lang="sk-SK" dirty="0"/>
          </a:p>
          <a:p>
            <a:r>
              <a:rPr lang="sk-SK" dirty="0"/>
              <a:t> </a:t>
            </a:r>
            <a:r>
              <a:rPr lang="sk-SK" dirty="0">
                <a:solidFill>
                  <a:schemeClr val="tx1"/>
                </a:solidFill>
              </a:rPr>
              <a:t>Kniha: Poklady  piatich kontinentov – Vydavateľstvo  Výber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5553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31CFA1-2D4B-4D94-BF42-C77E3801BB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6645" y="2308194"/>
            <a:ext cx="8377358" cy="1742642"/>
          </a:xfrm>
        </p:spPr>
        <p:txBody>
          <a:bodyPr/>
          <a:lstStyle/>
          <a:p>
            <a:r>
              <a:rPr lang="sk-SK" sz="4000" dirty="0"/>
              <a:t>Doúfam že sa Vám prezentácia o Národnom parku </a:t>
            </a:r>
            <a:r>
              <a:rPr lang="sk-SK" sz="4000" dirty="0" err="1"/>
              <a:t>Serengeti</a:t>
            </a:r>
            <a:r>
              <a:rPr lang="sk-SK" sz="4000" dirty="0"/>
              <a:t> páčila</a:t>
            </a:r>
            <a:r>
              <a:rPr lang="sk-SK" dirty="0"/>
              <a:t>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2591069-74DA-47B2-9959-C07EA65CC5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6645" y="4858701"/>
            <a:ext cx="7766936" cy="1096899"/>
          </a:xfrm>
        </p:spPr>
        <p:txBody>
          <a:bodyPr/>
          <a:lstStyle/>
          <a:p>
            <a:pPr algn="ctr"/>
            <a:r>
              <a:rPr lang="sk-SK" dirty="0"/>
              <a:t>Ďakujem za pozornosť </a:t>
            </a:r>
          </a:p>
          <a:p>
            <a:pPr algn="ctr"/>
            <a:r>
              <a:rPr lang="sk-SK" dirty="0"/>
              <a:t>JAKUB BESKYD 5.A.</a:t>
            </a:r>
          </a:p>
        </p:txBody>
      </p:sp>
    </p:spTree>
    <p:extLst>
      <p:ext uri="{BB962C8B-B14F-4D97-AF65-F5344CB8AC3E}">
        <p14:creationId xmlns:p14="http://schemas.microsoft.com/office/powerpoint/2010/main" val="289980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0B5193-D8FF-4033-B9A1-65EEB53F1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8188" y="3429000"/>
            <a:ext cx="8596668" cy="1320800"/>
          </a:xfrm>
        </p:spPr>
        <p:txBody>
          <a:bodyPr>
            <a:normAutofit/>
          </a:bodyPr>
          <a:lstStyle/>
          <a:p>
            <a:r>
              <a:rPr lang="sk-SK" sz="6000" dirty="0"/>
              <a:t>KONIEC</a:t>
            </a:r>
          </a:p>
        </p:txBody>
      </p:sp>
    </p:spTree>
    <p:extLst>
      <p:ext uri="{BB962C8B-B14F-4D97-AF65-F5344CB8AC3E}">
        <p14:creationId xmlns:p14="http://schemas.microsoft.com/office/powerpoint/2010/main" val="12879193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3CBE7C-DFF6-4FCB-908A-69F31B05C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307759"/>
            <a:ext cx="8596668" cy="855216"/>
          </a:xfrm>
        </p:spPr>
        <p:txBody>
          <a:bodyPr/>
          <a:lstStyle/>
          <a:p>
            <a:r>
              <a:rPr lang="sk-SK" dirty="0"/>
              <a:t>OBSAH: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627FE0D-65D5-426F-8741-2365CFA464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5" y="1931385"/>
            <a:ext cx="8596668" cy="3537259"/>
          </a:xfrm>
        </p:spPr>
        <p:txBody>
          <a:bodyPr>
            <a:normAutofit fontScale="77500" lnSpcReduction="2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sk-SK" dirty="0"/>
              <a:t>Úvod</a:t>
            </a:r>
          </a:p>
          <a:p>
            <a:pPr marL="342900" indent="-342900">
              <a:buFont typeface="+mj-lt"/>
              <a:buAutoNum type="arabicPeriod"/>
            </a:pPr>
            <a:r>
              <a:rPr lang="sk-SK" dirty="0"/>
              <a:t>Národný park </a:t>
            </a:r>
            <a:r>
              <a:rPr lang="sk-SK" dirty="0" err="1"/>
              <a:t>Serengeti</a:t>
            </a:r>
            <a:endParaRPr lang="sk-SK" dirty="0"/>
          </a:p>
          <a:p>
            <a:pPr marL="342900" indent="-342900">
              <a:buFont typeface="+mj-lt"/>
              <a:buAutoNum type="arabicPeriod"/>
            </a:pPr>
            <a:r>
              <a:rPr lang="sk-SK" dirty="0"/>
              <a:t>Vznik Národného parku</a:t>
            </a:r>
          </a:p>
          <a:p>
            <a:pPr marL="342900" indent="-342900">
              <a:buFont typeface="+mj-lt"/>
              <a:buAutoNum type="arabicPeriod"/>
            </a:pPr>
            <a:r>
              <a:rPr lang="sk-SK" dirty="0"/>
              <a:t>Krajina</a:t>
            </a:r>
          </a:p>
          <a:p>
            <a:pPr marL="342900" indent="-342900">
              <a:buFont typeface="+mj-lt"/>
              <a:buAutoNum type="arabicPeriod"/>
            </a:pPr>
            <a:r>
              <a:rPr lang="sk-SK" dirty="0"/>
              <a:t>Sopka – </a:t>
            </a:r>
            <a:r>
              <a:rPr lang="sk-SK" dirty="0" err="1"/>
              <a:t>Ol</a:t>
            </a:r>
            <a:r>
              <a:rPr lang="sk-SK" dirty="0"/>
              <a:t> DOINYO</a:t>
            </a:r>
          </a:p>
          <a:p>
            <a:pPr marL="342900" indent="-342900">
              <a:buFont typeface="+mj-lt"/>
              <a:buAutoNum type="arabicPeriod"/>
            </a:pPr>
            <a:r>
              <a:rPr lang="sk-SK" dirty="0"/>
              <a:t>Obyvatelia</a:t>
            </a:r>
          </a:p>
          <a:p>
            <a:pPr marL="342900" indent="-342900">
              <a:buFont typeface="+mj-lt"/>
              <a:buAutoNum type="arabicPeriod"/>
            </a:pPr>
            <a:r>
              <a:rPr lang="sk-SK" dirty="0"/>
              <a:t>Domy </a:t>
            </a:r>
            <a:r>
              <a:rPr lang="sk-SK" dirty="0" err="1"/>
              <a:t>Masajov</a:t>
            </a:r>
            <a:endParaRPr lang="sk-SK" dirty="0"/>
          </a:p>
          <a:p>
            <a:pPr marL="342900" indent="-342900">
              <a:buFont typeface="+mj-lt"/>
              <a:buAutoNum type="arabicPeriod"/>
            </a:pPr>
            <a:r>
              <a:rPr lang="sk-SK" dirty="0"/>
              <a:t>Zvieratá v Národnom parku</a:t>
            </a:r>
          </a:p>
          <a:p>
            <a:pPr marL="342900" indent="-342900">
              <a:buFont typeface="+mj-lt"/>
              <a:buAutoNum type="arabicPeriod"/>
            </a:pPr>
            <a:r>
              <a:rPr lang="sk-SK" dirty="0"/>
              <a:t>Zebrí a leví</a:t>
            </a:r>
          </a:p>
          <a:p>
            <a:pPr marL="342900" indent="-342900">
              <a:buFont typeface="+mj-lt"/>
              <a:buAutoNum type="arabicPeriod"/>
            </a:pPr>
            <a:r>
              <a:rPr lang="sk-SK" dirty="0"/>
              <a:t>Zdroje mojej prezentácie</a:t>
            </a:r>
          </a:p>
          <a:p>
            <a:pPr marL="342900" indent="-342900">
              <a:buFont typeface="+mj-lt"/>
              <a:buAutoNum type="arabicPeriod"/>
            </a:pPr>
            <a:r>
              <a:rPr lang="sk-SK" dirty="0"/>
              <a:t>Poďakovanie</a:t>
            </a:r>
          </a:p>
          <a:p>
            <a:pPr marL="342900" indent="-342900">
              <a:buFont typeface="+mj-lt"/>
              <a:buAutoNum type="arabicPeriod"/>
            </a:pPr>
            <a:r>
              <a:rPr lang="sk-SK" dirty="0"/>
              <a:t>Koniec</a:t>
            </a:r>
          </a:p>
          <a:p>
            <a:pPr marL="342900" indent="-342900">
              <a:buFont typeface="+mj-lt"/>
              <a:buAutoNum type="arabicPeriod"/>
            </a:pPr>
            <a:endParaRPr lang="sk-SK" dirty="0"/>
          </a:p>
          <a:p>
            <a:pPr marL="342900" indent="-342900">
              <a:buFont typeface="+mj-lt"/>
              <a:buAutoNum type="arabicPeriod"/>
            </a:pPr>
            <a:endParaRPr lang="sk-SK" dirty="0"/>
          </a:p>
          <a:p>
            <a:pPr marL="342900" indent="-342900">
              <a:buFont typeface="+mj-lt"/>
              <a:buAutoNum type="arabicPeriod"/>
            </a:pPr>
            <a:endParaRPr lang="sk-SK" dirty="0"/>
          </a:p>
          <a:p>
            <a:pPr marL="342900" indent="-342900">
              <a:buFont typeface="+mj-lt"/>
              <a:buAutoNum type="arabicPeriod"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427992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F9EBC7-29FE-4D2E-91C2-DE4FD111D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776" y="1674546"/>
            <a:ext cx="5594224" cy="3508908"/>
          </a:xfrm>
          <a:noFill/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en-US" sz="3700" dirty="0"/>
              <a:t>Chcete navštíviť tajomnú Afriku?</a:t>
            </a:r>
            <a:br>
              <a:rPr lang="en-US" sz="3700" dirty="0"/>
            </a:br>
            <a:r>
              <a:rPr lang="en-US" sz="3700" dirty="0"/>
              <a:t>A Národný park Serengeti?</a:t>
            </a:r>
            <a:br>
              <a:rPr lang="en-US" sz="3700" dirty="0"/>
            </a:br>
            <a:r>
              <a:rPr lang="en-US" sz="3700" dirty="0"/>
              <a:t/>
            </a:r>
            <a:br>
              <a:rPr lang="en-US" sz="3700" dirty="0"/>
            </a:br>
            <a:r>
              <a:rPr lang="en-US" sz="3700" dirty="0"/>
              <a:t>Pohodlne</a:t>
            </a:r>
            <a:r>
              <a:rPr lang="sk-SK" sz="3700" dirty="0"/>
              <a:t> </a:t>
            </a:r>
            <a:r>
              <a:rPr lang="en-US" sz="3700" dirty="0"/>
              <a:t> sa </a:t>
            </a:r>
            <a:r>
              <a:rPr lang="sk-SK" sz="3700" dirty="0"/>
              <a:t> </a:t>
            </a:r>
            <a:r>
              <a:rPr lang="en-US" sz="3700" dirty="0"/>
              <a:t>usaďte a sledujte</a:t>
            </a:r>
            <a:r>
              <a:rPr lang="sk-SK" sz="3700" dirty="0"/>
              <a:t> </a:t>
            </a:r>
            <a:r>
              <a:rPr lang="en-US" sz="3700" dirty="0"/>
              <a:t> moju prezentáciu.</a:t>
            </a:r>
          </a:p>
        </p:txBody>
      </p:sp>
      <p:pic>
        <p:nvPicPr>
          <p:cNvPr id="6" name="Obrázok 5" descr="Výsledok vyhľadávania obrázkov pre dopyt serengeti">
            <a:extLst>
              <a:ext uri="{FF2B5EF4-FFF2-40B4-BE49-F238E27FC236}">
                <a16:creationId xmlns:a16="http://schemas.microsoft.com/office/drawing/2014/main" id="{906E011C-434A-4F58-A7DC-55C36A0902F6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6413687" y="843379"/>
            <a:ext cx="3129808" cy="2361460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BE1F543E-08BF-4422-AA9F-7E811D063EA3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413687" y="3792651"/>
            <a:ext cx="3447495" cy="2097682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40673223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E46BDA-FEFF-45A7-ADE8-C720AB4BD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12559"/>
            <a:ext cx="6300515" cy="4714043"/>
          </a:xfrm>
        </p:spPr>
        <p:txBody>
          <a:bodyPr>
            <a:normAutofit fontScale="90000"/>
          </a:bodyPr>
          <a:lstStyle/>
          <a:p>
            <a:r>
              <a:rPr lang="sk-SK" b="1" dirty="0">
                <a:solidFill>
                  <a:srgbClr val="222222"/>
                </a:solidFill>
                <a:latin typeface="Arial" panose="020B0604020202020204" pitchFamily="34" charset="0"/>
              </a:rPr>
              <a:t>Národný park </a:t>
            </a:r>
            <a:r>
              <a:rPr lang="sk-SK" b="1" dirty="0" err="1">
                <a:solidFill>
                  <a:srgbClr val="222222"/>
                </a:solidFill>
                <a:latin typeface="Arial" panose="020B0604020202020204" pitchFamily="34" charset="0"/>
              </a:rPr>
              <a:t>Serengeti</a:t>
            </a:r>
            <a:r>
              <a:rPr lang="sk-SK" dirty="0">
                <a:solidFill>
                  <a:srgbClr val="222222"/>
                </a:solidFill>
                <a:latin typeface="Arial" panose="020B0604020202020204" pitchFamily="34" charset="0"/>
              </a:rPr>
              <a:t> je chránené územie, ktoré leží v oblasti </a:t>
            </a:r>
            <a:r>
              <a:rPr lang="sk-SK" dirty="0" err="1">
                <a:solidFill>
                  <a:srgbClr val="0B0080"/>
                </a:solidFill>
                <a:latin typeface="Arial" panose="020B0604020202020204" pitchFamily="34" charset="0"/>
                <a:hlinkClick r:id="rId2" tooltip="Serengeti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Serengeti</a:t>
            </a:r>
            <a:r>
              <a:rPr lang="sk-SK" dirty="0">
                <a:solidFill>
                  <a:srgbClr val="222222"/>
                </a:solidFill>
                <a:latin typeface="Arial" panose="020B0604020202020204" pitchFamily="34" charset="0"/>
              </a:rPr>
              <a:t> na severe </a:t>
            </a:r>
            <a:r>
              <a:rPr lang="sk-SK" dirty="0">
                <a:solidFill>
                  <a:srgbClr val="0B0080"/>
                </a:solidFill>
                <a:latin typeface="Arial" panose="020B0604020202020204" pitchFamily="34" charset="0"/>
                <a:hlinkClick r:id="rId3" tooltip="Tanzánia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Tanzánie</a:t>
            </a:r>
            <a:r>
              <a:rPr lang="sk-SK" dirty="0">
                <a:solidFill>
                  <a:srgbClr val="222222"/>
                </a:solidFill>
                <a:latin typeface="Arial" panose="020B0604020202020204" pitchFamily="34" charset="0"/>
              </a:rPr>
              <a:t>. Park je známy pre svoje rozsiahle savany a obrovskú migráciu kopytníkov ako sú </a:t>
            </a:r>
            <a:r>
              <a:rPr lang="sk-SK" dirty="0" err="1">
                <a:solidFill>
                  <a:srgbClr val="A55858"/>
                </a:solidFill>
                <a:latin typeface="Arial" panose="020B0604020202020204" pitchFamily="34" charset="0"/>
                <a:hlinkClick r:id="rId4" tooltip="Pakôň (stránka neexistuje)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pakone</a:t>
            </a:r>
            <a:r>
              <a:rPr lang="sk-SK" dirty="0">
                <a:solidFill>
                  <a:srgbClr val="222222"/>
                </a:solidFill>
                <a:latin typeface="Arial" panose="020B0604020202020204" pitchFamily="34" charset="0"/>
              </a:rPr>
              <a:t>, </a:t>
            </a:r>
            <a:r>
              <a:rPr lang="sk-SK" dirty="0">
                <a:solidFill>
                  <a:srgbClr val="0B0080"/>
                </a:solidFill>
                <a:latin typeface="Arial" panose="020B0604020202020204" pitchFamily="34" charset="0"/>
                <a:hlinkClick r:id="rId5" tooltip="Zebra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zebry</a:t>
            </a:r>
            <a:r>
              <a:rPr lang="sk-SK" dirty="0">
                <a:solidFill>
                  <a:srgbClr val="222222"/>
                </a:solidFill>
                <a:latin typeface="Arial" panose="020B0604020202020204" pitchFamily="34" charset="0"/>
              </a:rPr>
              <a:t> a </a:t>
            </a:r>
            <a:r>
              <a:rPr lang="sk-SK" dirty="0">
                <a:solidFill>
                  <a:srgbClr val="A55858"/>
                </a:solidFill>
                <a:latin typeface="Arial" panose="020B0604020202020204" pitchFamily="34" charset="0"/>
                <a:hlinkClick r:id="rId6" tooltip="Gazela (stránka neexistuje)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gazely</a:t>
            </a:r>
            <a:r>
              <a:rPr lang="sk-SK" dirty="0">
                <a:solidFill>
                  <a:srgbClr val="222222"/>
                </a:solidFill>
                <a:latin typeface="Arial" panose="020B0604020202020204" pitchFamily="34" charset="0"/>
              </a:rPr>
              <a:t>, ktoré sú prenasledované predátormi. Spolu s rezerváciou </a:t>
            </a:r>
            <a:r>
              <a:rPr lang="sk-SK" dirty="0">
                <a:solidFill>
                  <a:srgbClr val="0B0080"/>
                </a:solidFill>
                <a:latin typeface="Arial" panose="020B0604020202020204" pitchFamily="34" charset="0"/>
                <a:hlinkClick r:id="rId7" tooltip="Masai Mara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Masai Mara</a:t>
            </a:r>
            <a:r>
              <a:rPr lang="sk-SK" dirty="0">
                <a:solidFill>
                  <a:srgbClr val="222222"/>
                </a:solidFill>
                <a:latin typeface="Arial" panose="020B0604020202020204" pitchFamily="34" charset="0"/>
              </a:rPr>
              <a:t> na severe v </a:t>
            </a:r>
            <a:r>
              <a:rPr lang="sk-SK" dirty="0">
                <a:solidFill>
                  <a:srgbClr val="0B0080"/>
                </a:solidFill>
                <a:latin typeface="Arial" panose="020B0604020202020204" pitchFamily="34" charset="0"/>
                <a:hlinkClick r:id="rId8" tooltip="Keňa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Keni</a:t>
            </a:r>
            <a:r>
              <a:rPr lang="sk-SK" dirty="0">
                <a:solidFill>
                  <a:srgbClr val="222222"/>
                </a:solidFill>
                <a:latin typeface="Arial" panose="020B0604020202020204" pitchFamily="34" charset="0"/>
              </a:rPr>
              <a:t> tvorí súvislé chránené územie medzi dvoma štátmi.</a:t>
            </a:r>
            <a:endParaRPr lang="sk-SK" dirty="0"/>
          </a:p>
        </p:txBody>
      </p:sp>
      <p:pic>
        <p:nvPicPr>
          <p:cNvPr id="4" name="Zástupný objekt pre obsah 3" descr="Výsledok vyhľadávania obrázkov pre dopyt narodni park serengeti">
            <a:extLst>
              <a:ext uri="{FF2B5EF4-FFF2-40B4-BE49-F238E27FC236}">
                <a16:creationId xmlns:a16="http://schemas.microsoft.com/office/drawing/2014/main" id="{F2F4478F-C9F3-4854-92CB-AAE11909477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9"/>
          <a:srcRect/>
          <a:stretch>
            <a:fillRect/>
          </a:stretch>
        </p:blipFill>
        <p:spPr>
          <a:xfrm>
            <a:off x="7102136" y="346228"/>
            <a:ext cx="3746376" cy="5690587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3288872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DCF44A-A35A-4522-A5D7-C2E3AFEE7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8797" y="226257"/>
            <a:ext cx="3505199" cy="976312"/>
          </a:xfrm>
        </p:spPr>
        <p:txBody>
          <a:bodyPr>
            <a:normAutofit/>
          </a:bodyPr>
          <a:lstStyle/>
          <a:p>
            <a:r>
              <a:rPr lang="sk-SK" sz="2400" b="1" dirty="0">
                <a:solidFill>
                  <a:schemeClr val="accent1"/>
                </a:solidFill>
              </a:rPr>
              <a:t>Vznik Národného parku </a:t>
            </a:r>
            <a:r>
              <a:rPr lang="sk-SK" sz="2400" b="1" dirty="0" err="1">
                <a:solidFill>
                  <a:schemeClr val="accent1"/>
                </a:solidFill>
              </a:rPr>
              <a:t>Serengeti</a:t>
            </a:r>
            <a:endParaRPr lang="sk-SK" sz="2400" b="1" dirty="0">
              <a:solidFill>
                <a:schemeClr val="accent1"/>
              </a:solidFill>
            </a:endParaRPr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2A80C752-F063-46AF-A3B9-721186D5FB1E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803037" y="226257"/>
            <a:ext cx="5181600" cy="3041491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FDA13A3-DC58-4900-BD6D-E4562F0434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8408" y="1550906"/>
            <a:ext cx="3803972" cy="4262436"/>
          </a:xfrm>
        </p:spPr>
        <p:txBody>
          <a:bodyPr/>
          <a:lstStyle/>
          <a:p>
            <a:r>
              <a:rPr lang="sk-SK" sz="1800" dirty="0">
                <a:solidFill>
                  <a:srgbClr val="222222"/>
                </a:solidFill>
                <a:latin typeface="Arial" panose="020B0604020202020204" pitchFamily="34" charset="0"/>
              </a:rPr>
              <a:t>Prvý Európan vstúpil na toto územie v roku </a:t>
            </a:r>
            <a:r>
              <a:rPr lang="sk-SK" sz="1800" dirty="0">
                <a:solidFill>
                  <a:srgbClr val="0B0080"/>
                </a:solidFill>
                <a:latin typeface="Arial" panose="020B0604020202020204" pitchFamily="34" charset="0"/>
                <a:hlinkClick r:id="rId3" tooltip="189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1892</a:t>
            </a:r>
            <a:r>
              <a:rPr lang="sk-SK" sz="1800" dirty="0">
                <a:solidFill>
                  <a:srgbClr val="222222"/>
                </a:solidFill>
                <a:latin typeface="Arial" panose="020B0604020202020204" pitchFamily="34" charset="0"/>
              </a:rPr>
              <a:t> a bol to nemecký geograf Dr. Oscar Baumann. V roku </a:t>
            </a:r>
            <a:r>
              <a:rPr lang="sk-SK" sz="1800" dirty="0">
                <a:solidFill>
                  <a:srgbClr val="0B0080"/>
                </a:solidFill>
                <a:latin typeface="Arial" panose="020B0604020202020204" pitchFamily="34" charset="0"/>
                <a:hlinkClick r:id="rId4" tooltip="191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1913</a:t>
            </a:r>
            <a:r>
              <a:rPr lang="sk-SK" sz="1800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r>
              <a:rPr lang="sk-SK" sz="1800" dirty="0" err="1">
                <a:solidFill>
                  <a:srgbClr val="222222"/>
                </a:solidFill>
                <a:latin typeface="Arial" panose="020B0604020202020204" pitchFamily="34" charset="0"/>
              </a:rPr>
              <a:t>Serengeti</a:t>
            </a:r>
            <a:r>
              <a:rPr lang="sk-SK" sz="1800" dirty="0">
                <a:solidFill>
                  <a:srgbClr val="222222"/>
                </a:solidFill>
                <a:latin typeface="Arial" panose="020B0604020202020204" pitchFamily="34" charset="0"/>
              </a:rPr>
              <a:t> navštívil prvý Brit Stewart Edward White. Rozšíril sa lov miestnej zveri najmä levov. Preto bola v roku </a:t>
            </a:r>
            <a:r>
              <a:rPr lang="sk-SK" sz="1800" dirty="0">
                <a:solidFill>
                  <a:srgbClr val="0B0080"/>
                </a:solidFill>
                <a:latin typeface="Arial" panose="020B0604020202020204" pitchFamily="34" charset="0"/>
                <a:hlinkClick r:id="rId5" tooltip="1921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1921</a:t>
            </a:r>
            <a:r>
              <a:rPr lang="sk-SK" sz="1800" dirty="0">
                <a:solidFill>
                  <a:srgbClr val="222222"/>
                </a:solidFill>
                <a:latin typeface="Arial" panose="020B0604020202020204" pitchFamily="34" charset="0"/>
              </a:rPr>
              <a:t> zriadená čiastočná rezervácia s rozlohou 3,2 km</a:t>
            </a:r>
            <a:r>
              <a:rPr lang="sk-SK" sz="1800" baseline="30000" dirty="0">
                <a:solidFill>
                  <a:srgbClr val="222222"/>
                </a:solidFill>
                <a:latin typeface="Arial" panose="020B0604020202020204" pitchFamily="34" charset="0"/>
              </a:rPr>
              <a:t>2</a:t>
            </a:r>
            <a:r>
              <a:rPr lang="sk-SK" sz="1800" dirty="0">
                <a:solidFill>
                  <a:srgbClr val="222222"/>
                </a:solidFill>
                <a:latin typeface="Arial" panose="020B0604020202020204" pitchFamily="34" charset="0"/>
              </a:rPr>
              <a:t>. V roku </a:t>
            </a:r>
            <a:r>
              <a:rPr lang="sk-SK" sz="1800" dirty="0">
                <a:solidFill>
                  <a:srgbClr val="0B0080"/>
                </a:solidFill>
                <a:latin typeface="Arial" panose="020B0604020202020204" pitchFamily="34" charset="0"/>
                <a:hlinkClick r:id="rId6" tooltip="192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1929</a:t>
            </a:r>
            <a:r>
              <a:rPr lang="sk-SK" sz="1800" dirty="0">
                <a:solidFill>
                  <a:srgbClr val="222222"/>
                </a:solidFill>
                <a:latin typeface="Arial" panose="020B0604020202020204" pitchFamily="34" charset="0"/>
              </a:rPr>
              <a:t> sa stala plnohodnotnou rezerváciou a položila základy pre vznik národného parku v roku 1951. Masajovia žili na území parku.</a:t>
            </a:r>
            <a:endParaRPr lang="sk-SK" sz="1800" dirty="0"/>
          </a:p>
          <a:p>
            <a:endParaRPr lang="sk-SK" dirty="0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8087DE4A-950F-4A67-A33F-4BC400F2A3D3}"/>
              </a:ext>
            </a:extLst>
          </p:cNvPr>
          <p:cNvPicPr/>
          <p:nvPr/>
        </p:nvPicPr>
        <p:blipFill>
          <a:blip r:embed="rId7"/>
          <a:srcRect/>
          <a:stretch>
            <a:fillRect/>
          </a:stretch>
        </p:blipFill>
        <p:spPr>
          <a:xfrm>
            <a:off x="5429771" y="3590253"/>
            <a:ext cx="4539851" cy="2838635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7354377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5DB1FF-77AD-4344-8213-8D32823FC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chemeClr val="accent1"/>
                </a:solidFill>
              </a:rPr>
              <a:t>Krajina</a:t>
            </a:r>
          </a:p>
        </p:txBody>
      </p:sp>
      <p:pic>
        <p:nvPicPr>
          <p:cNvPr id="7" name="Zástupný objekt pre obsah 6">
            <a:extLst>
              <a:ext uri="{FF2B5EF4-FFF2-40B4-BE49-F238E27FC236}">
                <a16:creationId xmlns:a16="http://schemas.microsoft.com/office/drawing/2014/main" id="{21122AC4-B9C5-4495-9144-0EEF962411F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52291" y="1366088"/>
            <a:ext cx="3810000" cy="2145030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DEAF2B19-27B1-4109-A241-DEE13D4B2B77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306127" y="362670"/>
            <a:ext cx="5355955" cy="3148448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4E38E659-9BAB-4C06-BFEB-DB6CAB25E6B8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2337695" y="3758048"/>
            <a:ext cx="5443792" cy="2504128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463384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EE3D43-5957-4E78-910B-CC5CA4B39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958788"/>
            <a:ext cx="3299862" cy="971612"/>
          </a:xfrm>
        </p:spPr>
        <p:txBody>
          <a:bodyPr/>
          <a:lstStyle/>
          <a:p>
            <a:endParaRPr lang="sk-SK" dirty="0"/>
          </a:p>
        </p:txBody>
      </p:sp>
      <p:pic>
        <p:nvPicPr>
          <p:cNvPr id="4" name="Zástupný objekt pre obsah 3">
            <a:extLst>
              <a:ext uri="{FF2B5EF4-FFF2-40B4-BE49-F238E27FC236}">
                <a16:creationId xmlns:a16="http://schemas.microsoft.com/office/drawing/2014/main" id="{09C0AD4E-6E46-4807-947A-08A12072C1A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77334" y="609600"/>
            <a:ext cx="4048217" cy="3476695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5" name="Obdĺžnik 4">
            <a:extLst>
              <a:ext uri="{FF2B5EF4-FFF2-40B4-BE49-F238E27FC236}">
                <a16:creationId xmlns:a16="http://schemas.microsoft.com/office/drawing/2014/main" id="{5055B4F2-08A9-45E7-BA89-12941B7C6443}"/>
              </a:ext>
            </a:extLst>
          </p:cNvPr>
          <p:cNvSpPr/>
          <p:nvPr/>
        </p:nvSpPr>
        <p:spPr>
          <a:xfrm>
            <a:off x="91039" y="4476482"/>
            <a:ext cx="5156348" cy="371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sk-SK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Serengeti</a:t>
            </a:r>
            <a:r>
              <a:rPr lang="sk-SK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západ slnka, savana, Tanzánia, Afrika</a:t>
            </a:r>
            <a:endParaRPr lang="sk-SK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Zástupný objekt pre obsah 3">
            <a:extLst>
              <a:ext uri="{FF2B5EF4-FFF2-40B4-BE49-F238E27FC236}">
                <a16:creationId xmlns:a16="http://schemas.microsoft.com/office/drawing/2014/main" id="{31D41381-52D4-4F58-A82F-B19CECBC51D3}"/>
              </a:ext>
            </a:extLst>
          </p:cNvPr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247387" y="482677"/>
            <a:ext cx="5552562" cy="3709802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7" name="Obdĺžnik 6">
            <a:extLst>
              <a:ext uri="{FF2B5EF4-FFF2-40B4-BE49-F238E27FC236}">
                <a16:creationId xmlns:a16="http://schemas.microsoft.com/office/drawing/2014/main" id="{A1D0D3C0-1C8A-48DC-8E46-5A6B18041C66}"/>
              </a:ext>
            </a:extLst>
          </p:cNvPr>
          <p:cNvSpPr/>
          <p:nvPr/>
        </p:nvSpPr>
        <p:spPr>
          <a:xfrm>
            <a:off x="5247387" y="4945841"/>
            <a:ext cx="6096000" cy="15461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sk-SK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Víchrica na pláňach </a:t>
            </a:r>
            <a:r>
              <a:rPr lang="sk-SK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Serengeti</a:t>
            </a:r>
            <a:r>
              <a:rPr lang="sk-SK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 Tanzánii. Vichr tejto veľkosti je tiež známy ako prachový diabol. V slnečných podmienkach sa počas slnečného počasia stávajú vírivými aktualizáciami a zriedka sa približujú intenzite tornáda.</a:t>
            </a:r>
            <a:endParaRPr lang="sk-SK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6162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2CEA43-3362-48F5-899C-D00ED8511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860" y="480620"/>
            <a:ext cx="3854528" cy="1278466"/>
          </a:xfrm>
        </p:spPr>
        <p:txBody>
          <a:bodyPr>
            <a:normAutofit/>
          </a:bodyPr>
          <a:lstStyle/>
          <a:p>
            <a:r>
              <a:rPr lang="sk-SK" sz="3200" dirty="0">
                <a:solidFill>
                  <a:schemeClr val="accent1"/>
                </a:solidFill>
              </a:rPr>
              <a:t>Sopka Ol Doinyo</a:t>
            </a:r>
          </a:p>
        </p:txBody>
      </p:sp>
      <p:pic>
        <p:nvPicPr>
          <p:cNvPr id="4" name="Zástupný objekt pre obsah 3">
            <a:extLst>
              <a:ext uri="{FF2B5EF4-FFF2-40B4-BE49-F238E27FC236}">
                <a16:creationId xmlns:a16="http://schemas.microsoft.com/office/drawing/2014/main" id="{7EC5F64E-6F03-4CD8-9939-3917DB26222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60913" y="1771808"/>
            <a:ext cx="4513262" cy="3012759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6" name="Zástupný text 5">
            <a:extLst>
              <a:ext uri="{FF2B5EF4-FFF2-40B4-BE49-F238E27FC236}">
                <a16:creationId xmlns:a16="http://schemas.microsoft.com/office/drawing/2014/main" id="{954D5A77-EE51-4124-A2A2-427BD4B42E2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sk-SK" sz="2000" dirty="0"/>
              <a:t>Podľa </a:t>
            </a:r>
            <a:r>
              <a:rPr lang="sk-SK" sz="2000" dirty="0" err="1"/>
              <a:t>Masejov</a:t>
            </a:r>
            <a:r>
              <a:rPr lang="sk-SK" sz="2000" dirty="0"/>
              <a:t> v kráteri sopky OI Doinyo Lengai býva boh </a:t>
            </a:r>
            <a:r>
              <a:rPr lang="sk-SK" sz="2000" dirty="0" err="1"/>
              <a:t>Ngai</a:t>
            </a:r>
            <a:r>
              <a:rPr lang="sk-SK" sz="2000" dirty="0"/>
              <a:t>, jediný a blahodarný stvoriteľ. Láva vyráža pri teplote 500až 540°C a ako chladne, z čiernej farby prechádza do hnedej a napokon zbelie tak, že pripomína sneh.</a:t>
            </a:r>
          </a:p>
        </p:txBody>
      </p:sp>
      <p:sp>
        <p:nvSpPr>
          <p:cNvPr id="5" name="Obdĺžnik 4">
            <a:extLst>
              <a:ext uri="{FF2B5EF4-FFF2-40B4-BE49-F238E27FC236}">
                <a16:creationId xmlns:a16="http://schemas.microsoft.com/office/drawing/2014/main" id="{4DFC4134-117E-40CC-9D75-AE60E67B9206}"/>
              </a:ext>
            </a:extLst>
          </p:cNvPr>
          <p:cNvSpPr/>
          <p:nvPr/>
        </p:nvSpPr>
        <p:spPr>
          <a:xfrm>
            <a:off x="5054860" y="4937901"/>
            <a:ext cx="3758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Sopka Ol Doinyo Lengai v Tanzánii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4259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FD64EB-19D5-42DD-8C1C-28E0FC229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2217" y="-246004"/>
            <a:ext cx="3854528" cy="1278466"/>
          </a:xfrm>
        </p:spPr>
        <p:txBody>
          <a:bodyPr>
            <a:normAutofit/>
          </a:bodyPr>
          <a:lstStyle/>
          <a:p>
            <a:r>
              <a:rPr lang="sk-SK" sz="3600" dirty="0">
                <a:solidFill>
                  <a:schemeClr val="accent1"/>
                </a:solidFill>
              </a:rPr>
              <a:t>Obyvatelia</a:t>
            </a:r>
          </a:p>
        </p:txBody>
      </p:sp>
      <p:pic>
        <p:nvPicPr>
          <p:cNvPr id="5" name="Zástupný objekt pre obsah 3" descr="Výsledok vyhľadávania obrázkov pre dopyt serengeti">
            <a:extLst>
              <a:ext uri="{FF2B5EF4-FFF2-40B4-BE49-F238E27FC236}">
                <a16:creationId xmlns:a16="http://schemas.microsoft.com/office/drawing/2014/main" id="{C359F9E5-E459-4242-9607-5D6105203AD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17122" y="817632"/>
            <a:ext cx="3624378" cy="2298430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620404F-2EDD-4E6D-825E-692A2B4D5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21546" y="1563102"/>
            <a:ext cx="3505199" cy="4262436"/>
          </a:xfrm>
        </p:spPr>
        <p:txBody>
          <a:bodyPr>
            <a:normAutofit/>
          </a:bodyPr>
          <a:lstStyle/>
          <a:p>
            <a:r>
              <a:rPr lang="sk-SK" sz="2000" dirty="0">
                <a:solidFill>
                  <a:srgbClr val="222222"/>
                </a:solidFill>
                <a:latin typeface="Arial" panose="020B0604020202020204" pitchFamily="34" charset="0"/>
              </a:rPr>
              <a:t>Na tomto území žili pôvodní obyvatelia </a:t>
            </a:r>
            <a:r>
              <a:rPr lang="sk-SK" sz="2000" dirty="0">
                <a:solidFill>
                  <a:srgbClr val="A55858"/>
                </a:solidFill>
                <a:latin typeface="Arial" panose="020B0604020202020204" pitchFamily="34" charset="0"/>
                <a:hlinkClick r:id="rId3" tooltip="Masajovia (stránka neexistuje)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Masajovia</a:t>
            </a:r>
            <a:r>
              <a:rPr lang="sk-SK" sz="2000" dirty="0">
                <a:solidFill>
                  <a:srgbClr val="222222"/>
                </a:solidFill>
                <a:latin typeface="Arial" panose="020B0604020202020204" pitchFamily="34" charset="0"/>
              </a:rPr>
              <a:t> už viac ako 200 rokov a živili sa chovom </a:t>
            </a:r>
            <a:r>
              <a:rPr lang="sk-SK" sz="2000" dirty="0">
                <a:solidFill>
                  <a:srgbClr val="0B0080"/>
                </a:solidFill>
                <a:latin typeface="Arial" panose="020B0604020202020204" pitchFamily="34" charset="0"/>
                <a:hlinkClick r:id="rId4" tooltip="Dobytok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dobytka</a:t>
            </a:r>
            <a:r>
              <a:rPr lang="sk-SK" sz="2000" dirty="0">
                <a:solidFill>
                  <a:srgbClr val="222222"/>
                </a:solidFill>
                <a:latin typeface="Arial" panose="020B0604020202020204" pitchFamily="34" charset="0"/>
              </a:rPr>
              <a:t>. Názov parku je odvodený od pôvodného názvu domorodcov </a:t>
            </a:r>
            <a:r>
              <a:rPr lang="sk-SK" sz="2000" i="1" dirty="0">
                <a:solidFill>
                  <a:srgbClr val="222222"/>
                </a:solidFill>
                <a:latin typeface="Arial" panose="020B0604020202020204" pitchFamily="34" charset="0"/>
              </a:rPr>
              <a:t>Siringitu</a:t>
            </a:r>
            <a:r>
              <a:rPr lang="sk-SK" sz="2000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</a:p>
          <a:p>
            <a:r>
              <a:rPr lang="sk-SK" sz="2000" dirty="0">
                <a:solidFill>
                  <a:srgbClr val="222222"/>
                </a:solidFill>
                <a:latin typeface="Arial" panose="020B0604020202020204" pitchFamily="34" charset="0"/>
              </a:rPr>
              <a:t>Masajovia žili na území parku až do roku 1959, keď ich pre konflikt s autoritami NP museli vysťahovať do oblasti </a:t>
            </a:r>
            <a:r>
              <a:rPr lang="sk-SK" sz="2000" dirty="0">
                <a:solidFill>
                  <a:srgbClr val="0B0080"/>
                </a:solidFill>
                <a:latin typeface="Arial" panose="020B0604020202020204" pitchFamily="34" charset="0"/>
                <a:hlinkClick r:id="rId5" tooltip="Ngorongoro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Ngorongoro</a:t>
            </a:r>
            <a:endParaRPr lang="sk-SK" sz="2000" dirty="0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6C8C667B-B5BC-4F22-9897-76EFD76E7403}"/>
              </a:ext>
            </a:extLst>
          </p:cNvPr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5920612" y="3583127"/>
            <a:ext cx="3817398" cy="3004105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9327819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BrushVTI">
  <a:themeElements>
    <a:clrScheme name="Vlastné 1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ppt/theme/theme2.xml><?xml version="1.0" encoding="utf-8"?>
<a:theme xmlns:a="http://schemas.openxmlformats.org/drawingml/2006/main" name="BrushVTI">
  <a:themeElements>
    <a:clrScheme name="Custom 17">
      <a:dk1>
        <a:sysClr val="windowText" lastClr="000000"/>
      </a:dk1>
      <a:lt1>
        <a:sysClr val="window" lastClr="FFFFFF"/>
      </a:lt1>
      <a:dk2>
        <a:srgbClr val="57495C"/>
      </a:dk2>
      <a:lt2>
        <a:srgbClr val="E7E6E6"/>
      </a:lt2>
      <a:accent1>
        <a:srgbClr val="F07C98"/>
      </a:accent1>
      <a:accent2>
        <a:srgbClr val="A6778D"/>
      </a:accent2>
      <a:accent3>
        <a:srgbClr val="768BA6"/>
      </a:accent3>
      <a:accent4>
        <a:srgbClr val="E8908B"/>
      </a:accent4>
      <a:accent5>
        <a:srgbClr val="C47A93"/>
      </a:accent5>
      <a:accent6>
        <a:srgbClr val="70A8DB"/>
      </a:accent6>
      <a:hlink>
        <a:srgbClr val="EB8067"/>
      </a:hlink>
      <a:folHlink>
        <a:srgbClr val="7BC7C0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ppt/theme/theme3.xml><?xml version="1.0" encoding="utf-8"?>
<a:theme xmlns:a="http://schemas.openxmlformats.org/drawingml/2006/main" name="Fazeta">
  <a:themeElements>
    <a:clrScheme name="Vlastné 1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</TotalTime>
  <Words>207</Words>
  <Application>Microsoft Office PowerPoint</Application>
  <PresentationFormat>Širokouhlá</PresentationFormat>
  <Paragraphs>47</Paragraphs>
  <Slides>17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7</vt:i4>
      </vt:variant>
      <vt:variant>
        <vt:lpstr>Motív</vt:lpstr>
      </vt:variant>
      <vt:variant>
        <vt:i4>3</vt:i4>
      </vt:variant>
      <vt:variant>
        <vt:lpstr>Nadpisy snímok</vt:lpstr>
      </vt:variant>
      <vt:variant>
        <vt:i4>17</vt:i4>
      </vt:variant>
    </vt:vector>
  </HeadingPairs>
  <TitlesOfParts>
    <vt:vector size="27" baseType="lpstr">
      <vt:lpstr>Arial</vt:lpstr>
      <vt:lpstr>Calibri</vt:lpstr>
      <vt:lpstr>Century Gothic</vt:lpstr>
      <vt:lpstr>Elephant</vt:lpstr>
      <vt:lpstr>Times New Roman</vt:lpstr>
      <vt:lpstr>Trebuchet MS</vt:lpstr>
      <vt:lpstr>Wingdings 3</vt:lpstr>
      <vt:lpstr>BrushVTI</vt:lpstr>
      <vt:lpstr>BrushVTI</vt:lpstr>
      <vt:lpstr>Fazeta</vt:lpstr>
      <vt:lpstr>Národný park Serengeti</vt:lpstr>
      <vt:lpstr>OBSAH:</vt:lpstr>
      <vt:lpstr>Chcete navštíviť tajomnú Afriku? A Národný park Serengeti?  Pohodlne  sa  usaďte a sledujte  moju prezentáciu.</vt:lpstr>
      <vt:lpstr>Národný park Serengeti je chránené územie, ktoré leží v oblasti Serengeti na severe Tanzánie. Park je známy pre svoje rozsiahle savany a obrovskú migráciu kopytníkov ako sú pakone, zebry a gazely, ktoré sú prenasledované predátormi. Spolu s rezerváciou Masai Mara na severe v Keni tvorí súvislé chránené územie medzi dvoma štátmi.</vt:lpstr>
      <vt:lpstr>Vznik Národného parku Serengeti</vt:lpstr>
      <vt:lpstr>Krajina</vt:lpstr>
      <vt:lpstr>Prezentácia programu PowerPoint</vt:lpstr>
      <vt:lpstr>Sopka Ol Doinyo</vt:lpstr>
      <vt:lpstr>Obyvatelia</vt:lpstr>
      <vt:lpstr>Domy Masajov</vt:lpstr>
      <vt:lpstr>Zvieratá v Národnom parku Serengeti</vt:lpstr>
      <vt:lpstr>Prezentácia programu PowerPoint</vt:lpstr>
      <vt:lpstr>Prezentácia programu PowerPoint</vt:lpstr>
      <vt:lpstr>Zebrí a leví</vt:lpstr>
      <vt:lpstr>Zdroje mojej prezentácie</vt:lpstr>
      <vt:lpstr>Doúfam že sa Vám prezentácia o Národnom parku Serengeti páčila.</vt:lpstr>
      <vt:lpstr>KONIEC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Národný park Serengeti</dc:title>
  <dc:creator>Jakub Beskyd</dc:creator>
  <cp:lastModifiedBy>IVAN</cp:lastModifiedBy>
  <cp:revision>34</cp:revision>
  <dcterms:created xsi:type="dcterms:W3CDTF">2020-03-26T10:02:38Z</dcterms:created>
  <dcterms:modified xsi:type="dcterms:W3CDTF">2020-03-30T18:15:42Z</dcterms:modified>
</cp:coreProperties>
</file>