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D2ECD-3BEC-48F9-9D0F-00BF77DFB7D1}" v="88" dt="2020-03-24T10:54:13.809"/>
    <p1510:client id="{782501A2-6DF3-4F7A-BB00-CFC210E369D4}" v="270" dt="2020-03-24T10:47:16.207"/>
    <p1510:client id="{E4EABAAB-830A-4DB5-8A42-E1A81EAC32FF}" v="1354" dt="2020-03-24T11:58:41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93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2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9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8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2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99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5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2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1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9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58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h=625&amp;biw=1366&amp;rlz=1C1LENN_enSK843SK845&amp;hl=sk&amp;sxsrf=ALeKk03FJLehoLMCqMTmxxugOcEeSOev6g:1585049054395&amp;ei=3u15XpnXF8GRsAeW-YOYCw&amp;q=mari%C3%A1nska+priekopa&amp;oq=&amp;gs_l=psy-ab.1.0.35i362i39l10.18.601..3578...1.0..4.244.918.2-4......0....1..gws-wiz.....10.OQpzLj41unA" TargetMode="External"/><Relationship Id="rId2" Type="http://schemas.openxmlformats.org/officeDocument/2006/relationships/hyperlink" Target="https://www.cas.sk/clanok/622013/co-zije-v-zahadnej-marianskej-priekope-miesto-ktore-laka-odbornikov-aj-milovnikov-senzaci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okolie+mari%C3%A1nskej+priekopy&amp;tbm=isch&amp;hl=sk&amp;chips=q:okolie+mari%C3%A1nskej+priekopy,online_chips:najhlb%C5%A1ie+miesto&amp;rlz=1C1LENN_enSK843SK845&amp;hl=sk&amp;ved=2ahUKEwjtttXMhbPoAhUKzqQKHT4eDicQ4lYoBnoECAEQGw&amp;biw=1349&amp;bih=62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1951" TargetMode="External"/><Relationship Id="rId3" Type="http://schemas.openxmlformats.org/officeDocument/2006/relationships/hyperlink" Target="https://sk.wikipedia.org/wiki/Tich%C3%BD_oce%C3%A1n" TargetMode="External"/><Relationship Id="rId7" Type="http://schemas.openxmlformats.org/officeDocument/2006/relationships/hyperlink" Target="https://sk.wikipedia.org/wiki/Mari%C3%A1nska_priekopa#cite_note-%C4%8Deman-3" TargetMode="External"/><Relationship Id="rId2" Type="http://schemas.openxmlformats.org/officeDocument/2006/relationships/hyperlink" Target="https://sk.wikipedia.org/wiki/Me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Mari%C3%A1ny" TargetMode="External"/><Relationship Id="rId5" Type="http://schemas.openxmlformats.org/officeDocument/2006/relationships/hyperlink" Target="https://sk.wikipedia.org/wiki/Mari%C3%A1nska_priekopa#cite_note-2" TargetMode="External"/><Relationship Id="rId10" Type="http://schemas.openxmlformats.org/officeDocument/2006/relationships/hyperlink" Target="https://sk.wikipedia.org/wiki/Sonar" TargetMode="External"/><Relationship Id="rId4" Type="http://schemas.openxmlformats.org/officeDocument/2006/relationships/hyperlink" Target="https://sk.wikipedia.org/wiki/Mari%C3%A1nska_priekopa#cite_note-EWG-1" TargetMode="External"/><Relationship Id="rId9" Type="http://schemas.openxmlformats.org/officeDocument/2006/relationships/hyperlink" Target="https://sk.wikipedia.org/wiki/Priehlbina_Challeng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1960" TargetMode="External"/><Relationship Id="rId7" Type="http://schemas.openxmlformats.org/officeDocument/2006/relationships/hyperlink" Target="https://sk.wikipedia.org/wiki/Mari%C3%A1nska_priekopa#cite_note-4" TargetMode="External"/><Relationship Id="rId2" Type="http://schemas.openxmlformats.org/officeDocument/2006/relationships/hyperlink" Target="https://sk.wikipedia.org/wiki/23._janu%C3%A1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Mari%C3%A1nska_priekopa#cite_note-%C4%8Deman-3" TargetMode="External"/><Relationship Id="rId5" Type="http://schemas.openxmlformats.org/officeDocument/2006/relationships/hyperlink" Target="https://sk.wikipedia.org/w/index.php?title=Jacques_Piccard&amp;action=edit&amp;redlink=1" TargetMode="External"/><Relationship Id="rId4" Type="http://schemas.openxmlformats.org/officeDocument/2006/relationships/hyperlink" Target="https://sk.wikipedia.org/w/index.php?title=Don_Walsh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>
                <a:latin typeface="Arial Black"/>
                <a:cs typeface="Calibri Light"/>
              </a:rPr>
              <a:t>Mariánska priekopa</a:t>
            </a:r>
            <a:endParaRPr lang="sk-SK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>
                <a:cs typeface="Calibri"/>
              </a:rPr>
              <a:t>Nela </a:t>
            </a:r>
            <a:r>
              <a:rPr lang="sk-SK" err="1">
                <a:cs typeface="Calibri"/>
              </a:rPr>
              <a:t>Pjonteková</a:t>
            </a:r>
            <a:r>
              <a:rPr lang="sk-SK">
                <a:cs typeface="Calibri"/>
              </a:rPr>
              <a:t> 5.A Základná škola Levočská 11 SNV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D3FB5-4FFC-4B9D-951C-9C355D58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Vedci zistili že: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9CA56A-685A-4C4D-83A5-4122B9F20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ea typeface="+mn-lt"/>
                <a:cs typeface="+mn-lt"/>
              </a:rPr>
              <a:t>Vedci si ešte pred pár desaťročiami mysleli, že v takých obrovských hĺbkach nie je takmer žiadna šanca na život. Ak sa totiž ponoríte hlbšie ako 1 000 metrov, vodu už nepresvetľuje žiadne svetlo, pretože až sem slnečné lúče nedosiahnu.</a:t>
            </a:r>
            <a:r>
              <a:rPr lang="sk-SK" b="1" dirty="0">
                <a:ea typeface="+mn-lt"/>
                <a:cs typeface="+mn-lt"/>
              </a:rPr>
              <a:t> Keďže väčšina živej ríše pre svoje bytie svetlo nevyhnutne potrebuje, znelo by logicky, ak by v takejto </a:t>
            </a:r>
            <a:r>
              <a:rPr lang="sk-SK" b="1" dirty="0" err="1">
                <a:ea typeface="+mn-lt"/>
                <a:cs typeface="+mn-lt"/>
              </a:rPr>
              <a:t>čiernočiernej</a:t>
            </a:r>
            <a:r>
              <a:rPr lang="sk-SK" b="1" dirty="0">
                <a:ea typeface="+mn-lt"/>
                <a:cs typeface="+mn-lt"/>
              </a:rPr>
              <a:t> tme nič nežilo, Ibaže opak je pravdou.</a:t>
            </a:r>
            <a:endParaRPr lang="sk-SK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27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9F17E-4996-4B11-8DA3-318CD8CB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Mapa</a:t>
            </a:r>
            <a:endParaRPr lang="sk-SK" dirty="0"/>
          </a:p>
        </p:txBody>
      </p:sp>
      <p:pic>
        <p:nvPicPr>
          <p:cNvPr id="4" name="Obrázok 4" descr="Obrázok, na ktorom je príroda, voda, vlna, surfovanie&#10;&#10;Popis vygenerovaný s veľmi vysokou spoľahlivosťou">
            <a:extLst>
              <a:ext uri="{FF2B5EF4-FFF2-40B4-BE49-F238E27FC236}">
                <a16:creationId xmlns:a16="http://schemas.microsoft.com/office/drawing/2014/main" id="{BEA9ACD9-B8E1-4901-9940-2DFCB5DAC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976" y="1498220"/>
            <a:ext cx="6520131" cy="4922448"/>
          </a:xfrm>
        </p:spPr>
      </p:pic>
    </p:spTree>
    <p:extLst>
      <p:ext uri="{BB962C8B-B14F-4D97-AF65-F5344CB8AC3E}">
        <p14:creationId xmlns:p14="http://schemas.microsoft.com/office/powerpoint/2010/main" val="3524368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1C05-700D-46BC-8C27-89664FC0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Okolie Mariánskej priekopy</a:t>
            </a:r>
            <a:endParaRPr lang="sk-SK" dirty="0"/>
          </a:p>
        </p:txBody>
      </p:sp>
      <p:pic>
        <p:nvPicPr>
          <p:cNvPr id="4" name="Obrázok 4" descr="Obrázok, na ktorom je mapa&#10;&#10;Popis vygenerovaný s veľmi vysokou spoľahlivosťou">
            <a:extLst>
              <a:ext uri="{FF2B5EF4-FFF2-40B4-BE49-F238E27FC236}">
                <a16:creationId xmlns:a16="http://schemas.microsoft.com/office/drawing/2014/main" id="{9CECD9E8-2695-4CC0-A29E-DF422B787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924" y="260150"/>
            <a:ext cx="4852538" cy="6334664"/>
          </a:xfr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id="{554364E7-CF65-4A61-AB6B-867C6DE21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73" y="2603395"/>
            <a:ext cx="5230483" cy="29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42F67-1915-4560-84FE-5462F334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Ponorky do Mariánskej priekopy</a:t>
            </a:r>
            <a:endParaRPr lang="sk-SK" dirty="0"/>
          </a:p>
        </p:txBody>
      </p:sp>
      <p:pic>
        <p:nvPicPr>
          <p:cNvPr id="4" name="Obrázok 4" descr="Obrázok, na ktorom je voda, vonkajšie, plavidlo, doprava&#10;&#10;Popis vygenerovaný s veľmi vysokou spoľahlivosťou">
            <a:extLst>
              <a:ext uri="{FF2B5EF4-FFF2-40B4-BE49-F238E27FC236}">
                <a16:creationId xmlns:a16="http://schemas.microsoft.com/office/drawing/2014/main" id="{C9D7D2AA-6E47-4A75-959F-A0A6EF0D6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08" y="1857655"/>
            <a:ext cx="5136491" cy="2291391"/>
          </a:xfrm>
        </p:spPr>
      </p:pic>
      <p:pic>
        <p:nvPicPr>
          <p:cNvPr id="6" name="Obrázok 6" descr="Obrázok, na ktorom je vonkajšie, čln, voda, loď&#10;&#10;Popis vygenerovaný s veľmi vysokou spoľahlivosťou">
            <a:extLst>
              <a:ext uri="{FF2B5EF4-FFF2-40B4-BE49-F238E27FC236}">
                <a16:creationId xmlns:a16="http://schemas.microsoft.com/office/drawing/2014/main" id="{D5CBB805-4A9B-43F3-AFDE-426CC946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88" y="1791329"/>
            <a:ext cx="3742606" cy="31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C6ED8-6533-4A87-8E34-15C8525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Zdroje: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BF5FC3-62C0-4413-AEF9-C7D5D2B2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ea typeface="+mn-lt"/>
                <a:cs typeface="+mn-lt"/>
                <a:hlinkClick r:id="rId2"/>
              </a:rPr>
              <a:t>https://www.cas.sk/clanok/622013/co-zije-v-zahadnej-marianskej-priekope-miesto-ktore-laka-odbornikov-aj-milovnikov-senzacii/</a:t>
            </a:r>
          </a:p>
          <a:p>
            <a:r>
              <a:rPr lang="sk-SK" dirty="0">
                <a:ea typeface="+mn-lt"/>
                <a:cs typeface="+mn-lt"/>
                <a:hlinkClick r:id="rId3"/>
              </a:rPr>
              <a:t>https://www.google.com/search?bih=625&amp;biw=1366&amp;rlz=1C1LENN_enSK843SK845&amp;hl=sk&amp;sxsrf=ALeKk03FJLehoLMCqMTmxxugOcEeSOev6g%3A1585049054395&amp;ei=3u15XpnXF8GRsAeW-YOYCw&amp;q=mari%C3%A1nska+priekopa&amp;oq=&amp;gs_l=psy-ab.1.0.35i362i39l10.18.601..3578...1.0..4.244.918.2-4......0....1..gws-wiz.....10.OQpzLj41unA</a:t>
            </a:r>
            <a:r>
              <a:rPr lang="sk-SK" dirty="0">
                <a:ea typeface="+mn-lt"/>
                <a:cs typeface="+mn-lt"/>
                <a:hlinkClick r:id="rId4"/>
              </a:rPr>
              <a:t>https://www.google.com/search?q=okolie+mari%C3%A1nskej+priekopy&amp;tbm=isch&amp;hl=sk&amp;chips=q:okolie+mari%C3%A1nskej+priekopy,online_chips:najhlb%C5%A1ie+miesto&amp;rlz=1C1LENN_enSK843SK845&amp;hl=sk&amp;ved=2ahUKEwjtttXMhbPoAhUKzqQKHT4eDicQ4lYoBnoECAEQGw&amp;biw=1349&amp;bih=625</a:t>
            </a:r>
            <a:endParaRPr lang="sk-S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07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BC6F9-45DB-4BAD-BEDD-F616C1EC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36FAE4-CB82-4B54-9729-F24262A74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6179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/>
          </a:p>
          <a:p>
            <a:endParaRPr lang="sk-SK" dirty="0">
              <a:cs typeface="Calibri"/>
            </a:endParaRPr>
          </a:p>
          <a:p>
            <a:endParaRPr lang="sk-SK" dirty="0">
              <a:cs typeface="Calibri"/>
            </a:endParaRPr>
          </a:p>
          <a:p>
            <a:endParaRPr lang="sk-SK" dirty="0">
              <a:cs typeface="Calibri"/>
            </a:endParaRPr>
          </a:p>
          <a:p>
            <a:r>
              <a:rPr lang="sk-SK" sz="3600" dirty="0">
                <a:cs typeface="Calibri"/>
              </a:rPr>
              <a:t>                            </a:t>
            </a:r>
            <a:r>
              <a:rPr lang="sk-SK" sz="8000" dirty="0">
                <a:cs typeface="Calibri"/>
              </a:rPr>
              <a:t>  Koniec</a:t>
            </a:r>
          </a:p>
        </p:txBody>
      </p:sp>
    </p:spTree>
    <p:extLst>
      <p:ext uri="{BB962C8B-B14F-4D97-AF65-F5344CB8AC3E}">
        <p14:creationId xmlns:p14="http://schemas.microsoft.com/office/powerpoint/2010/main" val="41401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2C02B-6290-481D-9246-0EBBEB53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Calibri Light"/>
              </a:rPr>
              <a:t>Mariánska priekopa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5EB753-BCE2-4D6B-979E-4E9262423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b="1">
                <a:ea typeface="+mn-lt"/>
                <a:cs typeface="+mn-lt"/>
              </a:rPr>
              <a:t>Mariánska priekopa</a:t>
            </a:r>
            <a:r>
              <a:rPr lang="sk-SK">
                <a:ea typeface="+mn-lt"/>
                <a:cs typeface="+mn-lt"/>
              </a:rPr>
              <a:t> je najhlbšie miesto zemského povrchu s hĺbkou 10 994 </a:t>
            </a:r>
            <a:r>
              <a:rPr lang="sk-SK">
                <a:ea typeface="+mn-lt"/>
                <a:cs typeface="+mn-lt"/>
                <a:hlinkClick r:id="rId2"/>
              </a:rPr>
              <a:t>m</a:t>
            </a:r>
            <a:r>
              <a:rPr lang="sk-SK">
                <a:ea typeface="+mn-lt"/>
                <a:cs typeface="+mn-lt"/>
              </a:rPr>
              <a:t> pod hladinou severného </a:t>
            </a:r>
            <a:r>
              <a:rPr lang="sk-SK">
                <a:ea typeface="+mn-lt"/>
                <a:cs typeface="+mn-lt"/>
                <a:hlinkClick r:id="rId3"/>
              </a:rPr>
              <a:t>Tichého oceánu</a:t>
            </a:r>
            <a:r>
              <a:rPr lang="sk-SK" baseline="30000">
                <a:ea typeface="+mn-lt"/>
                <a:cs typeface="+mn-lt"/>
                <a:hlinkClick r:id="rId4"/>
              </a:rPr>
              <a:t>[1]</a:t>
            </a:r>
            <a:r>
              <a:rPr lang="sk-SK">
                <a:ea typeface="+mn-lt"/>
                <a:cs typeface="+mn-lt"/>
              </a:rPr>
              <a:t> (niektoré zdroje uvádzajú hĺbku 11 034 m</a:t>
            </a:r>
            <a:r>
              <a:rPr lang="sk-SK" baseline="30000">
                <a:ea typeface="+mn-lt"/>
                <a:cs typeface="+mn-lt"/>
                <a:hlinkClick r:id="rId5"/>
              </a:rPr>
              <a:t>[2]</a:t>
            </a:r>
            <a:r>
              <a:rPr lang="sk-SK">
                <a:ea typeface="+mn-lt"/>
                <a:cs typeface="+mn-lt"/>
              </a:rPr>
              <a:t>). Leží pri </a:t>
            </a:r>
            <a:r>
              <a:rPr lang="sk-SK">
                <a:ea typeface="+mn-lt"/>
                <a:cs typeface="+mn-lt"/>
                <a:hlinkClick r:id="rId6"/>
              </a:rPr>
              <a:t>Mariánskych ostrovoch</a:t>
            </a:r>
            <a:r>
              <a:rPr lang="sk-SK">
                <a:ea typeface="+mn-lt"/>
                <a:cs typeface="+mn-lt"/>
              </a:rPr>
              <a:t>. Je dlhá 2 550 km a široká priemerne 70 km.</a:t>
            </a:r>
            <a:r>
              <a:rPr lang="sk-SK" baseline="30000">
                <a:ea typeface="+mn-lt"/>
                <a:cs typeface="+mn-lt"/>
                <a:hlinkClick r:id="rId7"/>
              </a:rPr>
              <a:t>[3]</a:t>
            </a:r>
            <a:endParaRPr lang="sk-SK">
              <a:cs typeface="Calibri" panose="020F0502020204030204"/>
            </a:endParaRPr>
          </a:p>
          <a:p>
            <a:r>
              <a:rPr lang="sk-SK">
                <a:ea typeface="+mn-lt"/>
                <a:cs typeface="+mn-lt"/>
              </a:rPr>
              <a:t>Bola prvýkrát objavená v roku </a:t>
            </a:r>
            <a:r>
              <a:rPr lang="sk-SK">
                <a:ea typeface="+mn-lt"/>
                <a:cs typeface="+mn-lt"/>
                <a:hlinkClick r:id="rId8"/>
              </a:rPr>
              <a:t>1951</a:t>
            </a:r>
            <a:r>
              <a:rPr lang="sk-SK">
                <a:ea typeface="+mn-lt"/>
                <a:cs typeface="+mn-lt"/>
              </a:rPr>
              <a:t> Britskou výskumnou loďou </a:t>
            </a:r>
            <a:r>
              <a:rPr lang="sk-SK" i="1" err="1">
                <a:ea typeface="+mn-lt"/>
                <a:cs typeface="+mn-lt"/>
              </a:rPr>
              <a:t>Challenger</a:t>
            </a:r>
            <a:r>
              <a:rPr lang="sk-SK" i="1">
                <a:ea typeface="+mn-lt"/>
                <a:cs typeface="+mn-lt"/>
              </a:rPr>
              <a:t> II</a:t>
            </a:r>
            <a:r>
              <a:rPr lang="sk-SK" baseline="30000">
                <a:ea typeface="+mn-lt"/>
                <a:cs typeface="+mn-lt"/>
                <a:hlinkClick r:id="rId7"/>
              </a:rPr>
              <a:t>[3]</a:t>
            </a:r>
            <a:r>
              <a:rPr lang="sk-SK">
                <a:ea typeface="+mn-lt"/>
                <a:cs typeface="+mn-lt"/>
              </a:rPr>
              <a:t>, ktorá dala názov najhlbšej časti priekopy – </a:t>
            </a:r>
            <a:r>
              <a:rPr lang="sk-SK">
                <a:ea typeface="+mn-lt"/>
                <a:cs typeface="+mn-lt"/>
                <a:hlinkClick r:id="rId9"/>
              </a:rPr>
              <a:t>Challengerskej priehlbiny</a:t>
            </a:r>
            <a:r>
              <a:rPr lang="sk-SK">
                <a:ea typeface="+mn-lt"/>
                <a:cs typeface="+mn-lt"/>
              </a:rPr>
              <a:t>. Meraním času odrazu zvuku od dna priekopy </a:t>
            </a:r>
            <a:r>
              <a:rPr lang="sk-SK">
                <a:ea typeface="+mn-lt"/>
                <a:cs typeface="+mn-lt"/>
                <a:hlinkClick r:id="rId10"/>
              </a:rPr>
              <a:t>sonarom</a:t>
            </a:r>
            <a:r>
              <a:rPr lang="sk-SK">
                <a:ea typeface="+mn-lt"/>
                <a:cs typeface="+mn-lt"/>
              </a:rPr>
              <a:t> namerali na </a:t>
            </a:r>
            <a:r>
              <a:rPr lang="sk-SK" err="1">
                <a:ea typeface="+mn-lt"/>
                <a:cs typeface="+mn-lt"/>
              </a:rPr>
              <a:t>Challengeri</a:t>
            </a:r>
            <a:r>
              <a:rPr lang="sk-SK">
                <a:ea typeface="+mn-lt"/>
                <a:cs typeface="+mn-lt"/>
              </a:rPr>
              <a:t> II hĺbku 10 900 m (11° 19' N, 142° 15' E). Vzhľadom na presnosť metódy merania a ich opakovaní oficiálne oznámili opatrnejšiu hodnotu: 10 863 m. Následné merania v 1984, uskutočnené japonskou expedíciou pod záštitou UNESCO, upresnili maximálnu hĺbku priekopy na 10 924 ± 10 m.</a:t>
            </a:r>
            <a:r>
              <a:rPr lang="sk-SK" baseline="30000">
                <a:ea typeface="+mn-lt"/>
                <a:cs typeface="+mn-lt"/>
                <a:hlinkClick r:id="rId7"/>
              </a:rPr>
              <a:t>[3]</a:t>
            </a:r>
            <a:endParaRPr lang="sk-SK"/>
          </a:p>
          <a:p>
            <a:endParaRPr lang="sk-S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0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F6AE0-1CE0-4D4E-90BB-ECD36687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Calibri Light"/>
              </a:rPr>
              <a:t>Zaujímavosti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8DEA0E-5741-4BEC-B9DC-79EE3722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>
                <a:ea typeface="+mn-lt"/>
                <a:cs typeface="+mn-lt"/>
                <a:hlinkClick r:id="rId2"/>
              </a:rPr>
              <a:t>23. januára</a:t>
            </a:r>
            <a:r>
              <a:rPr lang="sk-SK">
                <a:ea typeface="+mn-lt"/>
                <a:cs typeface="+mn-lt"/>
              </a:rPr>
              <a:t> </a:t>
            </a:r>
            <a:r>
              <a:rPr lang="sk-SK">
                <a:ea typeface="+mn-lt"/>
                <a:cs typeface="+mn-lt"/>
                <a:hlinkClick r:id="rId3"/>
              </a:rPr>
              <a:t>1960</a:t>
            </a:r>
            <a:r>
              <a:rPr lang="sk-SK">
                <a:ea typeface="+mn-lt"/>
                <a:cs typeface="+mn-lt"/>
              </a:rPr>
              <a:t> (13:06) sa </a:t>
            </a:r>
            <a:r>
              <a:rPr lang="sk-SK">
                <a:ea typeface="+mn-lt"/>
                <a:cs typeface="+mn-lt"/>
                <a:hlinkClick r:id="rId4"/>
              </a:rPr>
              <a:t>Don Walsh</a:t>
            </a:r>
            <a:r>
              <a:rPr lang="sk-SK">
                <a:ea typeface="+mn-lt"/>
                <a:cs typeface="+mn-lt"/>
              </a:rPr>
              <a:t> a </a:t>
            </a:r>
            <a:r>
              <a:rPr lang="sk-SK">
                <a:ea typeface="+mn-lt"/>
                <a:cs typeface="+mn-lt"/>
                <a:hlinkClick r:id="rId5"/>
              </a:rPr>
              <a:t>Jacques Piccard</a:t>
            </a:r>
            <a:r>
              <a:rPr lang="sk-SK">
                <a:ea typeface="+mn-lt"/>
                <a:cs typeface="+mn-lt"/>
              </a:rPr>
              <a:t> ponorili v </a:t>
            </a:r>
            <a:r>
              <a:rPr lang="sk-SK" err="1">
                <a:ea typeface="+mn-lt"/>
                <a:cs typeface="+mn-lt"/>
              </a:rPr>
              <a:t>batyskafe</a:t>
            </a:r>
            <a:r>
              <a:rPr lang="sk-SK">
                <a:ea typeface="+mn-lt"/>
                <a:cs typeface="+mn-lt"/>
              </a:rPr>
              <a:t> Námorníctva Spojených štátov amerických </a:t>
            </a:r>
            <a:r>
              <a:rPr lang="sk-SK" i="1" err="1">
                <a:ea typeface="+mn-lt"/>
                <a:cs typeface="+mn-lt"/>
              </a:rPr>
              <a:t>Trieste</a:t>
            </a:r>
            <a:r>
              <a:rPr lang="sk-SK">
                <a:ea typeface="+mn-lt"/>
                <a:cs typeface="+mn-lt"/>
              </a:rPr>
              <a:t> na dno priekopy.</a:t>
            </a:r>
            <a:r>
              <a:rPr lang="sk-SK" baseline="30000">
                <a:ea typeface="+mn-lt"/>
                <a:cs typeface="+mn-lt"/>
                <a:hlinkClick r:id="rId6"/>
              </a:rPr>
              <a:t>[3]</a:t>
            </a:r>
            <a:r>
              <a:rPr lang="sk-SK">
                <a:ea typeface="+mn-lt"/>
                <a:cs typeface="+mn-lt"/>
              </a:rPr>
              <a:t> Na dne priekopy tlak dosahoval hodnoty 108,6 MPa. Výskumníci </a:t>
            </a:r>
            <a:r>
              <a:rPr lang="sk-SK" err="1">
                <a:ea typeface="+mn-lt"/>
                <a:cs typeface="+mn-lt"/>
              </a:rPr>
              <a:t>Jacques</a:t>
            </a:r>
            <a:r>
              <a:rPr lang="sk-SK">
                <a:ea typeface="+mn-lt"/>
                <a:cs typeface="+mn-lt"/>
              </a:rPr>
              <a:t> </a:t>
            </a:r>
            <a:r>
              <a:rPr lang="sk-SK" err="1">
                <a:ea typeface="+mn-lt"/>
                <a:cs typeface="+mn-lt"/>
              </a:rPr>
              <a:t>Piccard</a:t>
            </a:r>
            <a:r>
              <a:rPr lang="sk-SK">
                <a:ea typeface="+mn-lt"/>
                <a:cs typeface="+mn-lt"/>
              </a:rPr>
              <a:t> a Donald </a:t>
            </a:r>
            <a:r>
              <a:rPr lang="sk-SK" err="1">
                <a:ea typeface="+mn-lt"/>
                <a:cs typeface="+mn-lt"/>
              </a:rPr>
              <a:t>Walsh</a:t>
            </a:r>
            <a:r>
              <a:rPr lang="sk-SK">
                <a:ea typeface="+mn-lt"/>
                <a:cs typeface="+mn-lt"/>
              </a:rPr>
              <a:t> boli v guľatej pozorovacej kabíne so stenami hrubými 13 cm, kvôli ochrane pred enormným tlakom. Ponor trval 4 hodiny a 48 minút. </a:t>
            </a:r>
            <a:r>
              <a:rPr lang="sk-SK" err="1">
                <a:ea typeface="+mn-lt"/>
                <a:cs typeface="+mn-lt"/>
              </a:rPr>
              <a:t>Výnor</a:t>
            </a:r>
            <a:r>
              <a:rPr lang="sk-SK">
                <a:ea typeface="+mn-lt"/>
                <a:cs typeface="+mn-lt"/>
              </a:rPr>
              <a:t> na hladinu trval 3 hodiny a 15 minút.</a:t>
            </a:r>
            <a:r>
              <a:rPr lang="sk-SK" baseline="30000">
                <a:ea typeface="+mn-lt"/>
                <a:cs typeface="+mn-lt"/>
                <a:hlinkClick r:id="rId7"/>
              </a:rPr>
              <a:t>[4]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180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41E8D-FB99-4EAB-A3E0-7F6D3441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Calibri Light"/>
              </a:rPr>
              <a:t>Fotografie</a:t>
            </a:r>
            <a:endParaRPr lang="sk-SK"/>
          </a:p>
        </p:txBody>
      </p:sp>
      <p:pic>
        <p:nvPicPr>
          <p:cNvPr id="4" name="Obrázok 4" descr="Obrázok, na ktorom je ryba, zviera, sedenie, vták&#10;&#10;Popis vygenerovaný s veľmi vysokou spoľahlivosťou">
            <a:extLst>
              <a:ext uri="{FF2B5EF4-FFF2-40B4-BE49-F238E27FC236}">
                <a16:creationId xmlns:a16="http://schemas.microsoft.com/office/drawing/2014/main" id="{6EF6A3FF-A588-405D-9150-AA0AB1B09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103" y="1523701"/>
            <a:ext cx="4294435" cy="2870471"/>
          </a:xfr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id="{92C0AD37-7F9E-4914-BC55-1DEB9515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344" y="608162"/>
            <a:ext cx="2743200" cy="3657600"/>
          </a:xfrm>
          <a:prstGeom prst="rect">
            <a:avLst/>
          </a:prstGeom>
        </p:spPr>
      </p:pic>
      <p:pic>
        <p:nvPicPr>
          <p:cNvPr id="3" name="Obrázok 4">
            <a:extLst>
              <a:ext uri="{FF2B5EF4-FFF2-40B4-BE49-F238E27FC236}">
                <a16:creationId xmlns:a16="http://schemas.microsoft.com/office/drawing/2014/main" id="{1B27227D-DBF8-444B-AFDD-2E155E50C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607" y="2442675"/>
            <a:ext cx="3160143" cy="17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1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71328-BA45-4537-BF4E-AEB04C3A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Zvieratá v Mariánskej priekope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349E3C-C5B7-498F-A31F-86D538AC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cs typeface="Calibri"/>
              </a:rPr>
              <a:t>V Mariánskej priekope sú rôzne zvieratá alebo aj nejaké veci. Keď som o tom zisťovala tak som zistila že sú ta j také tvory o ktorých sme vôbec nevedeli že existujú. Ja by som sa tam neodvážila ísť. Sú tam: Divné ryby, </a:t>
            </a:r>
            <a:r>
              <a:rPr lang="sk-SK" dirty="0" err="1">
                <a:cs typeface="Calibri"/>
              </a:rPr>
              <a:t>všeliaké</a:t>
            </a:r>
            <a:r>
              <a:rPr lang="sk-SK" dirty="0">
                <a:cs typeface="Calibri"/>
              </a:rPr>
              <a:t> </a:t>
            </a:r>
            <a:r>
              <a:rPr lang="sk-SK" dirty="0" err="1">
                <a:cs typeface="Calibri"/>
              </a:rPr>
              <a:t>medúzi</a:t>
            </a:r>
            <a:r>
              <a:rPr lang="sk-SK" dirty="0">
                <a:cs typeface="Calibri"/>
              </a:rPr>
              <a:t>...  Keby že tam ideme iba v plavkách tak tam vôbec </a:t>
            </a:r>
            <a:r>
              <a:rPr lang="sk-SK" dirty="0" err="1">
                <a:cs typeface="Calibri"/>
              </a:rPr>
              <a:t>nevrdížime</a:t>
            </a:r>
            <a:r>
              <a:rPr lang="sk-SK" dirty="0">
                <a:cs typeface="Calibri"/>
              </a:rPr>
              <a:t>. Je to veľmi nebezpečné.</a:t>
            </a:r>
          </a:p>
        </p:txBody>
      </p:sp>
    </p:spTree>
    <p:extLst>
      <p:ext uri="{BB962C8B-B14F-4D97-AF65-F5344CB8AC3E}">
        <p14:creationId xmlns:p14="http://schemas.microsoft.com/office/powerpoint/2010/main" val="103052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B707E-964E-4598-9354-16B83C75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Ľudia ktorý to prekonali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2D5F6B-7BDD-4F51-911D-A25A8E84C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cs typeface="Calibri"/>
              </a:rPr>
              <a:t>Prvými odvážlivcami sa v roku 1960 stal Švajčiar </a:t>
            </a:r>
            <a:r>
              <a:rPr lang="sk-SK" dirty="0" err="1">
                <a:cs typeface="Calibri"/>
              </a:rPr>
              <a:t>Jacques</a:t>
            </a:r>
            <a:r>
              <a:rPr lang="sk-SK" dirty="0">
                <a:cs typeface="Calibri"/>
              </a:rPr>
              <a:t> </a:t>
            </a:r>
            <a:r>
              <a:rPr lang="sk-SK" dirty="0" err="1">
                <a:cs typeface="Calibri"/>
              </a:rPr>
              <a:t>Piccard</a:t>
            </a:r>
            <a:r>
              <a:rPr lang="sk-SK" dirty="0">
                <a:cs typeface="Calibri"/>
              </a:rPr>
              <a:t> a Američan Don </a:t>
            </a:r>
            <a:r>
              <a:rPr lang="sk-SK" dirty="0" err="1">
                <a:cs typeface="Calibri"/>
              </a:rPr>
              <a:t>Walsh</a:t>
            </a:r>
            <a:r>
              <a:rPr lang="sk-SK" dirty="0">
                <a:cs typeface="Calibri"/>
              </a:rPr>
              <a:t>. V </a:t>
            </a:r>
            <a:r>
              <a:rPr lang="sk-SK" dirty="0" err="1">
                <a:cs typeface="Calibri"/>
              </a:rPr>
              <a:t>ponerke</a:t>
            </a:r>
            <a:r>
              <a:rPr lang="sk-SK" dirty="0">
                <a:cs typeface="Calibri"/>
              </a:rPr>
              <a:t> </a:t>
            </a:r>
            <a:r>
              <a:rPr lang="sk-SK" dirty="0" err="1">
                <a:cs typeface="Calibri"/>
              </a:rPr>
              <a:t>Trieste</a:t>
            </a:r>
            <a:r>
              <a:rPr lang="sk-SK" dirty="0">
                <a:cs typeface="Calibri"/>
              </a:rPr>
              <a:t> </a:t>
            </a:r>
            <a:r>
              <a:rPr lang="sk-SK" dirty="0" err="1">
                <a:cs typeface="Calibri"/>
              </a:rPr>
              <a:t>dosialhi</a:t>
            </a:r>
            <a:r>
              <a:rPr lang="sk-SK" dirty="0">
                <a:cs typeface="Calibri"/>
              </a:rPr>
              <a:t> po takmer päťhodinovom  zostupe ako prví ľudia bahnisté dno Mariánskej priekopy, kde strávili dvadsať minút. V podstate to bol zázrak že prežili. </a:t>
            </a:r>
            <a:endParaRPr lang="sk-SK" dirty="0"/>
          </a:p>
        </p:txBody>
      </p:sp>
      <p:pic>
        <p:nvPicPr>
          <p:cNvPr id="4" name="Obrázok 4" descr="Obrázok, na ktorom je osoba, muž, fotografia, sedenie&#10;&#10;Popis vygenerovaný s veľmi vysokou spoľahlivosťou">
            <a:extLst>
              <a:ext uri="{FF2B5EF4-FFF2-40B4-BE49-F238E27FC236}">
                <a16:creationId xmlns:a16="http://schemas.microsoft.com/office/drawing/2014/main" id="{2F75C337-A6F8-4A83-9086-40C323EC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437" y="3741528"/>
            <a:ext cx="3804069" cy="28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4AB05-3430-4993-9506-36F210C0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cs typeface="Calibri Light"/>
              </a:rPr>
              <a:t>Jacques</a:t>
            </a:r>
            <a:r>
              <a:rPr lang="sk-SK" dirty="0">
                <a:cs typeface="Calibri Light"/>
              </a:rPr>
              <a:t> </a:t>
            </a:r>
            <a:r>
              <a:rPr lang="sk-SK" dirty="0" err="1">
                <a:cs typeface="Calibri Light"/>
              </a:rPr>
              <a:t>Piccard</a:t>
            </a:r>
            <a:r>
              <a:rPr lang="sk-SK" dirty="0">
                <a:cs typeface="Calibri Light"/>
              </a:rPr>
              <a:t> a Don </a:t>
            </a:r>
            <a:r>
              <a:rPr lang="sk-SK" dirty="0" err="1">
                <a:cs typeface="Calibri Light"/>
              </a:rPr>
              <a:t>Walsh</a:t>
            </a:r>
            <a:endParaRPr lang="sk-SK" dirty="0" err="1"/>
          </a:p>
        </p:txBody>
      </p:sp>
      <p:pic>
        <p:nvPicPr>
          <p:cNvPr id="4" name="Obrázok 4" descr="Obrázok, na ktorom je vonkajšie, čln, muž, osoba&#10;&#10;Popis vygenerovaný s veľmi vysokou spoľahlivosťou">
            <a:extLst>
              <a:ext uri="{FF2B5EF4-FFF2-40B4-BE49-F238E27FC236}">
                <a16:creationId xmlns:a16="http://schemas.microsoft.com/office/drawing/2014/main" id="{EE137653-7FFE-43CB-8A14-B26960CF2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546" y="1703702"/>
            <a:ext cx="2413059" cy="3071183"/>
          </a:xfrm>
        </p:spPr>
      </p:pic>
      <p:pic>
        <p:nvPicPr>
          <p:cNvPr id="6" name="Obrázok 6" descr="Obrázok, na ktorom je sedenie, fotografia, muž, biele&#10;&#10;Popis vygenerovaný s veľmi vysokou spoľahlivosťou">
            <a:extLst>
              <a:ext uri="{FF2B5EF4-FFF2-40B4-BE49-F238E27FC236}">
                <a16:creationId xmlns:a16="http://schemas.microsoft.com/office/drawing/2014/main" id="{98AA0CC5-14D4-4F13-B4DA-4AA23EE40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45" y="1766708"/>
            <a:ext cx="4574695" cy="30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9A19B-365C-4087-A5B6-766C9850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Dno priekopy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FF4632-FCC6-4182-97FB-FAB2AED3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cs typeface="Calibri"/>
              </a:rPr>
              <a:t>Mariánska priekopa je do tvaru V a jej najhlbšie miesto sa nazýva priehlbina </a:t>
            </a:r>
            <a:r>
              <a:rPr lang="sk-SK" dirty="0" err="1">
                <a:cs typeface="Calibri"/>
              </a:rPr>
              <a:t>Challanger</a:t>
            </a:r>
            <a:r>
              <a:rPr lang="sk-SK" dirty="0">
                <a:cs typeface="Calibri"/>
              </a:rPr>
              <a:t>, pomenovaná podľa lode </a:t>
            </a:r>
            <a:r>
              <a:rPr lang="sk-SK" dirty="0" err="1">
                <a:cs typeface="Calibri"/>
              </a:rPr>
              <a:t>Challanger</a:t>
            </a:r>
            <a:r>
              <a:rPr lang="sk-SK" dirty="0">
                <a:cs typeface="Calibri"/>
              </a:rPr>
              <a:t> 2, ktorá ako prvá v roku 1951 zmerala jej </a:t>
            </a:r>
            <a:r>
              <a:rPr lang="sk-SK" dirty="0" err="1">
                <a:cs typeface="Calibri"/>
              </a:rPr>
              <a:t>hlbku</a:t>
            </a:r>
            <a:r>
              <a:rPr lang="sk-SK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9744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89F70-9AF4-4285-AFC1-6F5A4E37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Skryť Mont Everest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2D7C9C-4EC5-4443-B23E-10714653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ea typeface="+mn-lt"/>
                <a:cs typeface="+mn-lt"/>
              </a:rPr>
              <a:t>Neďaleko tichomorského ostrova Guam sa nachádza miesto, ktoré láka všetkých oceánológov, geológov, zoológov, ale aj milovníkov senzácií. Mariánska priekopa je hlboká 10 994 metrov, široká 69 kilometrov a s dĺžkou približne 2 550 kilometrov je päťkrát dlhšia ako Grand Canyon. Je to taký masívny, taký rozsiahly a taký impozantný geologický prvok, že by nemala problém skryť aj najvyššiu horu sveta Mount Everest, ktorému by na dosiahnutie dna chýbalo ešte dobrých 2 000 metrov. Niet divu, že jej temné vody neustále lákajú výskumné expedície, aby sa dozvedeli niečo viac o tomto mysterióznom kúte Zeme. Môže na jej dne, kam sa nedostane ani jeden slnečný lúč, vôbec niečo žiť?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54896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Širokouhlá</PresentationFormat>
  <Paragraphs>31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Celestial</vt:lpstr>
      <vt:lpstr>Mariánska priekopa</vt:lpstr>
      <vt:lpstr>Mariánska priekopa</vt:lpstr>
      <vt:lpstr>Zaujímavosti</vt:lpstr>
      <vt:lpstr>Fotografie</vt:lpstr>
      <vt:lpstr>Zvieratá v Mariánskej priekope</vt:lpstr>
      <vt:lpstr>Ľudia ktorý to prekonali</vt:lpstr>
      <vt:lpstr>Jacques Piccard a Don Walsh</vt:lpstr>
      <vt:lpstr>Dno priekopy</vt:lpstr>
      <vt:lpstr>Skryť Mont Everest</vt:lpstr>
      <vt:lpstr>Vedci zistili že:</vt:lpstr>
      <vt:lpstr>Mapa</vt:lpstr>
      <vt:lpstr>Okolie Mariánskej priekopy</vt:lpstr>
      <vt:lpstr>Ponorky do Mariánskej priekopy</vt:lpstr>
      <vt:lpstr>Zdroje: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284</cp:revision>
  <dcterms:created xsi:type="dcterms:W3CDTF">2020-03-24T10:27:13Z</dcterms:created>
  <dcterms:modified xsi:type="dcterms:W3CDTF">2020-03-28T18:14:34Z</dcterms:modified>
</cp:coreProperties>
</file>